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rtograph Mono" panose="020B0604020202020204" charset="0"/>
      <p:regular r:id="rId25"/>
    </p:embeddedFont>
    <p:embeddedFont>
      <p:font typeface="Cartograph Mono Bold" panose="020B0604020202020204" charset="0"/>
      <p:regular r:id="rId26"/>
    </p:embeddedFont>
    <p:embeddedFont>
      <p:font typeface="Harnet Serif" panose="020B0604020202020204" charset="0"/>
      <p:regular r:id="rId27"/>
    </p:embeddedFont>
    <p:embeddedFont>
      <p:font typeface="Harnet Serif Bold" panose="020B0604020202020204" charset="0"/>
      <p:regular r:id="rId28"/>
    </p:embeddedFont>
    <p:embeddedFont>
      <p:font typeface="RUMBLE BRAVE"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82" d="100"/>
          <a:sy n="82" d="100"/>
        </p:scale>
        <p:origin x="114"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0.png"/><Relationship Id="rId12"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16.sv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1.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35.png"/><Relationship Id="rId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36.png"/><Relationship Id="rId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9.pn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40.png"/><Relationship Id="rId12"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 Id="rId1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png"/><Relationship Id="rId18" Type="http://schemas.openxmlformats.org/officeDocument/2006/relationships/image" Target="../media/image52.png"/><Relationship Id="rId3" Type="http://schemas.openxmlformats.org/officeDocument/2006/relationships/image" Target="../media/image4.png"/><Relationship Id="rId21" Type="http://schemas.openxmlformats.org/officeDocument/2006/relationships/image" Target="../media/image55.svg"/><Relationship Id="rId7" Type="http://schemas.openxmlformats.org/officeDocument/2006/relationships/image" Target="../media/image40.png"/><Relationship Id="rId12" Type="http://schemas.openxmlformats.org/officeDocument/2006/relationships/image" Target="../media/image2.png"/><Relationship Id="rId17" Type="http://schemas.openxmlformats.org/officeDocument/2006/relationships/image" Target="../media/image51.png"/><Relationship Id="rId2" Type="http://schemas.openxmlformats.org/officeDocument/2006/relationships/image" Target="../media/image1.jpe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10.png"/><Relationship Id="rId15" Type="http://schemas.openxmlformats.org/officeDocument/2006/relationships/image" Target="../media/image49.svg"/><Relationship Id="rId10" Type="http://schemas.openxmlformats.org/officeDocument/2006/relationships/image" Target="../media/image8.png"/><Relationship Id="rId19" Type="http://schemas.openxmlformats.org/officeDocument/2006/relationships/image" Target="../media/image53.svg"/><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6"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7.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2.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flipV="1">
            <a:off x="0" y="7024208"/>
            <a:ext cx="6680092" cy="4617614"/>
          </a:xfrm>
          <a:custGeom>
            <a:avLst/>
            <a:gdLst/>
            <a:ahLst/>
            <a:cxnLst/>
            <a:rect l="l" t="t" r="r" b="b"/>
            <a:pathLst>
              <a:path w="6680092" h="4617614">
                <a:moveTo>
                  <a:pt x="0" y="4617613"/>
                </a:moveTo>
                <a:lnTo>
                  <a:pt x="6680092" y="4617613"/>
                </a:lnTo>
                <a:lnTo>
                  <a:pt x="6680092" y="0"/>
                </a:lnTo>
                <a:lnTo>
                  <a:pt x="0" y="0"/>
                </a:lnTo>
                <a:lnTo>
                  <a:pt x="0" y="4617613"/>
                </a:lnTo>
                <a:close/>
              </a:path>
            </a:pathLst>
          </a:custGeom>
          <a:blipFill>
            <a:blip r:embed="rId3"/>
            <a:stretch>
              <a:fillRect/>
            </a:stretch>
          </a:blipFill>
        </p:spPr>
      </p:sp>
      <p:sp>
        <p:nvSpPr>
          <p:cNvPr id="4" name="Freeform 4"/>
          <p:cNvSpPr/>
          <p:nvPr/>
        </p:nvSpPr>
        <p:spPr>
          <a:xfrm rot="3902558">
            <a:off x="-615698" y="6316718"/>
            <a:ext cx="3106177" cy="3854615"/>
          </a:xfrm>
          <a:custGeom>
            <a:avLst/>
            <a:gdLst/>
            <a:ahLst/>
            <a:cxnLst/>
            <a:rect l="l" t="t" r="r" b="b"/>
            <a:pathLst>
              <a:path w="3106177" h="3854615">
                <a:moveTo>
                  <a:pt x="0" y="0"/>
                </a:moveTo>
                <a:lnTo>
                  <a:pt x="3106177" y="0"/>
                </a:lnTo>
                <a:lnTo>
                  <a:pt x="3106177" y="3854615"/>
                </a:lnTo>
                <a:lnTo>
                  <a:pt x="0" y="3854615"/>
                </a:lnTo>
                <a:lnTo>
                  <a:pt x="0" y="0"/>
                </a:lnTo>
                <a:close/>
              </a:path>
            </a:pathLst>
          </a:custGeom>
          <a:blipFill>
            <a:blip r:embed="rId4"/>
            <a:stretch>
              <a:fillRect/>
            </a:stretch>
          </a:blipFill>
        </p:spPr>
      </p:sp>
      <p:sp>
        <p:nvSpPr>
          <p:cNvPr id="5" name="Freeform 5"/>
          <p:cNvSpPr/>
          <p:nvPr/>
        </p:nvSpPr>
        <p:spPr>
          <a:xfrm>
            <a:off x="0" y="-1028700"/>
            <a:ext cx="5952694" cy="4114800"/>
          </a:xfrm>
          <a:custGeom>
            <a:avLst/>
            <a:gdLst/>
            <a:ahLst/>
            <a:cxnLst/>
            <a:rect l="l" t="t" r="r" b="b"/>
            <a:pathLst>
              <a:path w="5952694" h="4114800">
                <a:moveTo>
                  <a:pt x="0" y="0"/>
                </a:moveTo>
                <a:lnTo>
                  <a:pt x="5952694" y="0"/>
                </a:lnTo>
                <a:lnTo>
                  <a:pt x="5952694" y="4114800"/>
                </a:lnTo>
                <a:lnTo>
                  <a:pt x="0" y="4114800"/>
                </a:lnTo>
                <a:lnTo>
                  <a:pt x="0" y="0"/>
                </a:lnTo>
                <a:close/>
              </a:path>
            </a:pathLst>
          </a:custGeom>
          <a:blipFill>
            <a:blip r:embed="rId5"/>
            <a:stretch>
              <a:fillRect/>
            </a:stretch>
          </a:blipFill>
        </p:spPr>
      </p:sp>
      <p:sp>
        <p:nvSpPr>
          <p:cNvPr id="6" name="Freeform 6"/>
          <p:cNvSpPr/>
          <p:nvPr/>
        </p:nvSpPr>
        <p:spPr>
          <a:xfrm flipH="1">
            <a:off x="12608452" y="0"/>
            <a:ext cx="5679548" cy="3478723"/>
          </a:xfrm>
          <a:custGeom>
            <a:avLst/>
            <a:gdLst/>
            <a:ahLst/>
            <a:cxnLst/>
            <a:rect l="l" t="t" r="r" b="b"/>
            <a:pathLst>
              <a:path w="5679548" h="3478723">
                <a:moveTo>
                  <a:pt x="5679548" y="0"/>
                </a:moveTo>
                <a:lnTo>
                  <a:pt x="0" y="0"/>
                </a:lnTo>
                <a:lnTo>
                  <a:pt x="0" y="3478723"/>
                </a:lnTo>
                <a:lnTo>
                  <a:pt x="5679548" y="3478723"/>
                </a:lnTo>
                <a:lnTo>
                  <a:pt x="5679548" y="0"/>
                </a:lnTo>
                <a:close/>
              </a:path>
            </a:pathLst>
          </a:custGeom>
          <a:blipFill>
            <a:blip r:embed="rId6"/>
            <a:stretch>
              <a:fillRect/>
            </a:stretch>
          </a:blipFill>
        </p:spPr>
      </p:sp>
      <p:sp>
        <p:nvSpPr>
          <p:cNvPr id="7" name="Freeform 7"/>
          <p:cNvSpPr/>
          <p:nvPr/>
        </p:nvSpPr>
        <p:spPr>
          <a:xfrm rot="872898">
            <a:off x="15752716" y="2633474"/>
            <a:ext cx="4446458" cy="887439"/>
          </a:xfrm>
          <a:custGeom>
            <a:avLst/>
            <a:gdLst/>
            <a:ahLst/>
            <a:cxnLst/>
            <a:rect l="l" t="t" r="r" b="b"/>
            <a:pathLst>
              <a:path w="4446458" h="887439">
                <a:moveTo>
                  <a:pt x="0" y="0"/>
                </a:moveTo>
                <a:lnTo>
                  <a:pt x="4446458" y="0"/>
                </a:lnTo>
                <a:lnTo>
                  <a:pt x="4446458" y="887439"/>
                </a:lnTo>
                <a:lnTo>
                  <a:pt x="0" y="887439"/>
                </a:lnTo>
                <a:lnTo>
                  <a:pt x="0" y="0"/>
                </a:lnTo>
                <a:close/>
              </a:path>
            </a:pathLst>
          </a:custGeom>
          <a:blipFill>
            <a:blip r:embed="rId7"/>
            <a:stretch>
              <a:fillRect/>
            </a:stretch>
          </a:blipFill>
        </p:spPr>
      </p:sp>
      <p:sp>
        <p:nvSpPr>
          <p:cNvPr id="8" name="Freeform 8"/>
          <p:cNvSpPr/>
          <p:nvPr/>
        </p:nvSpPr>
        <p:spPr>
          <a:xfrm rot="-3830445">
            <a:off x="15465685" y="5982148"/>
            <a:ext cx="5020520" cy="4289722"/>
          </a:xfrm>
          <a:custGeom>
            <a:avLst/>
            <a:gdLst/>
            <a:ahLst/>
            <a:cxnLst/>
            <a:rect l="l" t="t" r="r" b="b"/>
            <a:pathLst>
              <a:path w="5020520" h="4289722">
                <a:moveTo>
                  <a:pt x="0" y="0"/>
                </a:moveTo>
                <a:lnTo>
                  <a:pt x="5020520" y="0"/>
                </a:lnTo>
                <a:lnTo>
                  <a:pt x="5020520" y="4289722"/>
                </a:lnTo>
                <a:lnTo>
                  <a:pt x="0" y="4289722"/>
                </a:lnTo>
                <a:lnTo>
                  <a:pt x="0" y="0"/>
                </a:lnTo>
                <a:close/>
              </a:path>
            </a:pathLst>
          </a:custGeom>
          <a:blipFill>
            <a:blip r:embed="rId8"/>
            <a:stretch>
              <a:fillRect/>
            </a:stretch>
          </a:blipFill>
        </p:spPr>
      </p:sp>
      <p:sp>
        <p:nvSpPr>
          <p:cNvPr id="9" name="Freeform 9"/>
          <p:cNvSpPr/>
          <p:nvPr/>
        </p:nvSpPr>
        <p:spPr>
          <a:xfrm flipH="1">
            <a:off x="10906948" y="8909471"/>
            <a:ext cx="6043502" cy="1949029"/>
          </a:xfrm>
          <a:custGeom>
            <a:avLst/>
            <a:gdLst/>
            <a:ahLst/>
            <a:cxnLst/>
            <a:rect l="l" t="t" r="r" b="b"/>
            <a:pathLst>
              <a:path w="6043502" h="1949029">
                <a:moveTo>
                  <a:pt x="6043502" y="0"/>
                </a:moveTo>
                <a:lnTo>
                  <a:pt x="0" y="0"/>
                </a:lnTo>
                <a:lnTo>
                  <a:pt x="0" y="1949029"/>
                </a:lnTo>
                <a:lnTo>
                  <a:pt x="6043502" y="1949029"/>
                </a:lnTo>
                <a:lnTo>
                  <a:pt x="6043502" y="0"/>
                </a:lnTo>
                <a:close/>
              </a:path>
            </a:pathLst>
          </a:custGeom>
          <a:blipFill>
            <a:blip r:embed="rId9"/>
            <a:stretch>
              <a:fillRect/>
            </a:stretch>
          </a:blipFill>
        </p:spPr>
      </p:sp>
      <p:sp>
        <p:nvSpPr>
          <p:cNvPr id="10" name="Freeform 10"/>
          <p:cNvSpPr/>
          <p:nvPr/>
        </p:nvSpPr>
        <p:spPr>
          <a:xfrm rot="981436">
            <a:off x="13369994" y="7161072"/>
            <a:ext cx="4765242" cy="3637782"/>
          </a:xfrm>
          <a:custGeom>
            <a:avLst/>
            <a:gdLst/>
            <a:ahLst/>
            <a:cxnLst/>
            <a:rect l="l" t="t" r="r" b="b"/>
            <a:pathLst>
              <a:path w="4765242" h="3637782">
                <a:moveTo>
                  <a:pt x="0" y="0"/>
                </a:moveTo>
                <a:lnTo>
                  <a:pt x="4765243" y="0"/>
                </a:lnTo>
                <a:lnTo>
                  <a:pt x="4765243" y="3637781"/>
                </a:lnTo>
                <a:lnTo>
                  <a:pt x="0" y="3637781"/>
                </a:lnTo>
                <a:lnTo>
                  <a:pt x="0" y="0"/>
                </a:lnTo>
                <a:close/>
              </a:path>
            </a:pathLst>
          </a:custGeom>
          <a:blipFill>
            <a:blip r:embed="rId10"/>
            <a:stretch>
              <a:fillRect t="-3816" b="-3816"/>
            </a:stretch>
          </a:blipFill>
        </p:spPr>
      </p:sp>
      <p:sp>
        <p:nvSpPr>
          <p:cNvPr id="11" name="Freeform 11"/>
          <p:cNvSpPr/>
          <p:nvPr/>
        </p:nvSpPr>
        <p:spPr>
          <a:xfrm rot="-1337252">
            <a:off x="-1203346" y="898116"/>
            <a:ext cx="3703891" cy="2560315"/>
          </a:xfrm>
          <a:custGeom>
            <a:avLst/>
            <a:gdLst/>
            <a:ahLst/>
            <a:cxnLst/>
            <a:rect l="l" t="t" r="r" b="b"/>
            <a:pathLst>
              <a:path w="3703891" h="2560315">
                <a:moveTo>
                  <a:pt x="0" y="0"/>
                </a:moveTo>
                <a:lnTo>
                  <a:pt x="3703891" y="0"/>
                </a:lnTo>
                <a:lnTo>
                  <a:pt x="3703891" y="2560315"/>
                </a:lnTo>
                <a:lnTo>
                  <a:pt x="0" y="2560315"/>
                </a:lnTo>
                <a:lnTo>
                  <a:pt x="0" y="0"/>
                </a:lnTo>
                <a:close/>
              </a:path>
            </a:pathLst>
          </a:custGeom>
          <a:blipFill>
            <a:blip r:embed="rId11"/>
            <a:stretch>
              <a:fillRect/>
            </a:stretch>
          </a:blipFill>
        </p:spPr>
      </p:sp>
      <p:sp>
        <p:nvSpPr>
          <p:cNvPr id="12" name="Freeform 12"/>
          <p:cNvSpPr/>
          <p:nvPr/>
        </p:nvSpPr>
        <p:spPr>
          <a:xfrm>
            <a:off x="5991039" y="6719428"/>
            <a:ext cx="6305921" cy="1332126"/>
          </a:xfrm>
          <a:custGeom>
            <a:avLst/>
            <a:gdLst/>
            <a:ahLst/>
            <a:cxnLst/>
            <a:rect l="l" t="t" r="r" b="b"/>
            <a:pathLst>
              <a:path w="6305921" h="1332126">
                <a:moveTo>
                  <a:pt x="0" y="0"/>
                </a:moveTo>
                <a:lnTo>
                  <a:pt x="6305922" y="0"/>
                </a:lnTo>
                <a:lnTo>
                  <a:pt x="6305922" y="1332126"/>
                </a:lnTo>
                <a:lnTo>
                  <a:pt x="0" y="13321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6884106" y="1083804"/>
            <a:ext cx="4519788" cy="661019"/>
          </a:xfrm>
          <a:custGeom>
            <a:avLst/>
            <a:gdLst/>
            <a:ahLst/>
            <a:cxnLst/>
            <a:rect l="l" t="t" r="r" b="b"/>
            <a:pathLst>
              <a:path w="4519788" h="661019">
                <a:moveTo>
                  <a:pt x="0" y="0"/>
                </a:moveTo>
                <a:lnTo>
                  <a:pt x="4519788" y="0"/>
                </a:lnTo>
                <a:lnTo>
                  <a:pt x="4519788" y="661019"/>
                </a:lnTo>
                <a:lnTo>
                  <a:pt x="0" y="6610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TextBox 14"/>
          <p:cNvSpPr txBox="1"/>
          <p:nvPr/>
        </p:nvSpPr>
        <p:spPr>
          <a:xfrm>
            <a:off x="2847696" y="1472996"/>
            <a:ext cx="12592607" cy="3420778"/>
          </a:xfrm>
          <a:prstGeom prst="rect">
            <a:avLst/>
          </a:prstGeom>
        </p:spPr>
        <p:txBody>
          <a:bodyPr lIns="0" tIns="0" rIns="0" bIns="0" rtlCol="0" anchor="t">
            <a:spAutoFit/>
          </a:bodyPr>
          <a:lstStyle/>
          <a:p>
            <a:pPr algn="ctr">
              <a:lnSpc>
                <a:spcPts val="23904"/>
              </a:lnSpc>
            </a:pPr>
            <a:r>
              <a:rPr lang="en-US" sz="17074">
                <a:solidFill>
                  <a:srgbClr val="623416"/>
                </a:solidFill>
                <a:latin typeface="RUMBLE BRAVE"/>
                <a:ea typeface="RUMBLE BRAVE"/>
                <a:cs typeface="RUMBLE BRAVE"/>
                <a:sym typeface="RUMBLE BRAVE"/>
              </a:rPr>
              <a:t>Time Chronicles</a:t>
            </a:r>
          </a:p>
        </p:txBody>
      </p:sp>
      <p:sp>
        <p:nvSpPr>
          <p:cNvPr id="15" name="TextBox 15"/>
          <p:cNvSpPr txBox="1"/>
          <p:nvPr/>
        </p:nvSpPr>
        <p:spPr>
          <a:xfrm>
            <a:off x="6335390" y="6810668"/>
            <a:ext cx="5617220" cy="1003632"/>
          </a:xfrm>
          <a:prstGeom prst="rect">
            <a:avLst/>
          </a:prstGeom>
        </p:spPr>
        <p:txBody>
          <a:bodyPr lIns="0" tIns="0" rIns="0" bIns="0" rtlCol="0" anchor="t">
            <a:spAutoFit/>
          </a:bodyPr>
          <a:lstStyle/>
          <a:p>
            <a:pPr algn="ctr">
              <a:lnSpc>
                <a:spcPts val="8176"/>
              </a:lnSpc>
            </a:pPr>
            <a:r>
              <a:rPr lang="en-US" sz="5840" b="1">
                <a:solidFill>
                  <a:srgbClr val="FFFFFF"/>
                </a:solidFill>
                <a:latin typeface="Harnet Serif Bold"/>
                <a:ea typeface="Harnet Serif Bold"/>
                <a:cs typeface="Harnet Serif Bold"/>
                <a:sym typeface="Harnet Serif Bold"/>
              </a:rPr>
              <a:t>Team Xinergy</a:t>
            </a:r>
          </a:p>
        </p:txBody>
      </p:sp>
      <p:sp>
        <p:nvSpPr>
          <p:cNvPr id="16" name="TextBox 16"/>
          <p:cNvSpPr txBox="1"/>
          <p:nvPr/>
        </p:nvSpPr>
        <p:spPr>
          <a:xfrm>
            <a:off x="6980339" y="5549614"/>
            <a:ext cx="4606797" cy="834416"/>
          </a:xfrm>
          <a:prstGeom prst="rect">
            <a:avLst/>
          </a:prstGeom>
        </p:spPr>
        <p:txBody>
          <a:bodyPr lIns="0" tIns="0" rIns="0" bIns="0" rtlCol="0" anchor="t">
            <a:spAutoFit/>
          </a:bodyPr>
          <a:lstStyle/>
          <a:p>
            <a:pPr algn="ctr">
              <a:lnSpc>
                <a:spcPts val="6865"/>
              </a:lnSpc>
            </a:pPr>
            <a:r>
              <a:rPr lang="en-US" sz="4903">
                <a:solidFill>
                  <a:srgbClr val="623416"/>
                </a:solidFill>
                <a:latin typeface="Harnet Serif"/>
                <a:ea typeface="Harnet Serif"/>
                <a:cs typeface="Harnet Serif"/>
                <a:sym typeface="Harnet Serif"/>
              </a:rPr>
              <a:t>Presented by</a:t>
            </a:r>
          </a:p>
        </p:txBody>
      </p:sp>
      <p:sp>
        <p:nvSpPr>
          <p:cNvPr id="17" name="TextBox 17"/>
          <p:cNvSpPr txBox="1"/>
          <p:nvPr/>
        </p:nvSpPr>
        <p:spPr>
          <a:xfrm>
            <a:off x="2847695" y="4298950"/>
            <a:ext cx="11448155" cy="863600"/>
          </a:xfrm>
          <a:prstGeom prst="rect">
            <a:avLst/>
          </a:prstGeom>
        </p:spPr>
        <p:txBody>
          <a:bodyPr wrap="square" lIns="0" tIns="0" rIns="0" bIns="0" rtlCol="0" anchor="t">
            <a:spAutoFit/>
          </a:bodyPr>
          <a:lstStyle/>
          <a:p>
            <a:pPr algn="ctr">
              <a:lnSpc>
                <a:spcPts val="7000"/>
              </a:lnSpc>
              <a:spcBef>
                <a:spcPct val="0"/>
              </a:spcBef>
            </a:pPr>
            <a:r>
              <a:rPr lang="en-US" sz="5000" dirty="0">
                <a:solidFill>
                  <a:srgbClr val="623416"/>
                </a:solidFill>
                <a:latin typeface="RUMBLE BRAVE"/>
                <a:ea typeface="RUMBLE BRAVE"/>
                <a:cs typeface="RUMBLE BRAVE"/>
                <a:sym typeface="RUMBLE BRAVE"/>
              </a:rPr>
              <a:t>Our Journey Through Art, History, &amp; Fashion</a:t>
            </a:r>
          </a:p>
        </p:txBody>
      </p:sp>
      <p:sp>
        <p:nvSpPr>
          <p:cNvPr id="18" name="TextBox 18"/>
          <p:cNvSpPr txBox="1"/>
          <p:nvPr/>
        </p:nvSpPr>
        <p:spPr>
          <a:xfrm>
            <a:off x="5064919" y="8346829"/>
            <a:ext cx="8154293" cy="306704"/>
          </a:xfrm>
          <a:prstGeom prst="rect">
            <a:avLst/>
          </a:prstGeom>
        </p:spPr>
        <p:txBody>
          <a:bodyPr lIns="0" tIns="0" rIns="0" bIns="0" rtlCol="0" anchor="t">
            <a:spAutoFit/>
          </a:bodyPr>
          <a:lstStyle/>
          <a:p>
            <a:pPr algn="ctr">
              <a:lnSpc>
                <a:spcPts val="2520"/>
              </a:lnSpc>
              <a:spcBef>
                <a:spcPct val="0"/>
              </a:spcBef>
            </a:pPr>
            <a:r>
              <a:rPr lang="en-US" sz="1800">
                <a:solidFill>
                  <a:srgbClr val="623416"/>
                </a:solidFill>
                <a:latin typeface="Cartograph Mono"/>
                <a:ea typeface="Cartograph Mono"/>
                <a:cs typeface="Cartograph Mono"/>
                <a:sym typeface="Cartograph Mono"/>
              </a:rPr>
              <a:t>~Unveiling the Interconnected Stories of Human Creativity~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13725" y="5655212"/>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1</a:t>
            </a:r>
          </a:p>
        </p:txBody>
      </p:sp>
      <p:sp>
        <p:nvSpPr>
          <p:cNvPr id="9" name="Freeform 9"/>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9"/>
            <a:stretch>
              <a:fillRect/>
            </a:stretch>
          </a:blipFill>
        </p:spPr>
      </p:sp>
      <p:sp>
        <p:nvSpPr>
          <p:cNvPr id="10" name="Freeform 10"/>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10"/>
            <a:stretch>
              <a:fillRect/>
            </a:stretch>
          </a:blipFill>
        </p:spPr>
      </p:sp>
      <p:sp>
        <p:nvSpPr>
          <p:cNvPr id="11" name="Freeform 11"/>
          <p:cNvSpPr/>
          <p:nvPr/>
        </p:nvSpPr>
        <p:spPr>
          <a:xfrm>
            <a:off x="11499654" y="4237434"/>
            <a:ext cx="6653542" cy="5606344"/>
          </a:xfrm>
          <a:custGeom>
            <a:avLst/>
            <a:gdLst/>
            <a:ahLst/>
            <a:cxnLst/>
            <a:rect l="l" t="t" r="r" b="b"/>
            <a:pathLst>
              <a:path w="6653542" h="5606344">
                <a:moveTo>
                  <a:pt x="0" y="0"/>
                </a:moveTo>
                <a:lnTo>
                  <a:pt x="6653542" y="0"/>
                </a:lnTo>
                <a:lnTo>
                  <a:pt x="6653542" y="5606343"/>
                </a:lnTo>
                <a:lnTo>
                  <a:pt x="0" y="5606343"/>
                </a:lnTo>
                <a:lnTo>
                  <a:pt x="0" y="0"/>
                </a:lnTo>
                <a:close/>
              </a:path>
            </a:pathLst>
          </a:custGeom>
          <a:blipFill>
            <a:blip r:embed="rId11"/>
            <a:stretch>
              <a:fillRect/>
            </a:stretch>
          </a:blipFill>
        </p:spPr>
      </p:sp>
      <p:sp>
        <p:nvSpPr>
          <p:cNvPr id="12" name="TextBox 12"/>
          <p:cNvSpPr txBox="1"/>
          <p:nvPr/>
        </p:nvSpPr>
        <p:spPr>
          <a:xfrm>
            <a:off x="4470248" y="243609"/>
            <a:ext cx="9347503" cy="2572196"/>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Historical Eras</a:t>
            </a:r>
          </a:p>
        </p:txBody>
      </p:sp>
      <p:sp>
        <p:nvSpPr>
          <p:cNvPr id="13" name="TextBox 13"/>
          <p:cNvSpPr txBox="1"/>
          <p:nvPr/>
        </p:nvSpPr>
        <p:spPr>
          <a:xfrm>
            <a:off x="3839974" y="2694739"/>
            <a:ext cx="10608053" cy="129857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This section proves that learning history is fun, deepens understanding, and appreciates the human journey.</a:t>
            </a:r>
          </a:p>
        </p:txBody>
      </p:sp>
      <p:sp>
        <p:nvSpPr>
          <p:cNvPr id="14" name="TextBox 14"/>
          <p:cNvSpPr txBox="1"/>
          <p:nvPr/>
        </p:nvSpPr>
        <p:spPr>
          <a:xfrm>
            <a:off x="2227419" y="5114694"/>
            <a:ext cx="6916449" cy="946150"/>
          </a:xfrm>
          <a:prstGeom prst="rect">
            <a:avLst/>
          </a:prstGeom>
        </p:spPr>
        <p:txBody>
          <a:bodyPr lIns="0" tIns="0" rIns="0" bIns="0" rtlCol="0" anchor="t">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history timeline </a:t>
            </a:r>
          </a:p>
        </p:txBody>
      </p:sp>
      <p:sp>
        <p:nvSpPr>
          <p:cNvPr id="15" name="TextBox 15"/>
          <p:cNvSpPr txBox="1"/>
          <p:nvPr/>
        </p:nvSpPr>
        <p:spPr>
          <a:xfrm>
            <a:off x="2227419" y="5966777"/>
            <a:ext cx="9068463" cy="1384300"/>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Explore key events and discoveries across different historical periods.</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99643" y="3235472"/>
            <a:ext cx="1013270" cy="1501140"/>
          </a:xfrm>
          <a:custGeom>
            <a:avLst/>
            <a:gdLst/>
            <a:ahLst/>
            <a:cxnLst/>
            <a:rect l="l" t="t" r="r" b="b"/>
            <a:pathLst>
              <a:path w="1013270" h="1501140">
                <a:moveTo>
                  <a:pt x="0" y="0"/>
                </a:moveTo>
                <a:lnTo>
                  <a:pt x="1013269" y="0"/>
                </a:lnTo>
                <a:lnTo>
                  <a:pt x="1013269" y="1501140"/>
                </a:lnTo>
                <a:lnTo>
                  <a:pt x="0" y="1501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470248" y="243609"/>
            <a:ext cx="9347503" cy="2572196"/>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Historical Eras</a:t>
            </a:r>
          </a:p>
        </p:txBody>
      </p:sp>
      <p:sp>
        <p:nvSpPr>
          <p:cNvPr id="5" name="TextBox 5"/>
          <p:cNvSpPr txBox="1"/>
          <p:nvPr/>
        </p:nvSpPr>
        <p:spPr>
          <a:xfrm>
            <a:off x="3839974" y="2303054"/>
            <a:ext cx="10608053" cy="129857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This section proves that learning history is fun, deepens understanding, and appreciates the human journey.</a:t>
            </a:r>
          </a:p>
        </p:txBody>
      </p:sp>
      <p:sp>
        <p:nvSpPr>
          <p:cNvPr id="6" name="Freeform 6"/>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5"/>
            <a:stretch>
              <a:fillRect/>
            </a:stretch>
          </a:blipFill>
        </p:spPr>
      </p:sp>
      <p:sp>
        <p:nvSpPr>
          <p:cNvPr id="7" name="Freeform 7"/>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6"/>
            <a:stretch>
              <a:fillRect/>
            </a:stretch>
          </a:blipFill>
        </p:spPr>
      </p:sp>
      <p:sp>
        <p:nvSpPr>
          <p:cNvPr id="8" name="Freeform 8"/>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7"/>
            <a:stretch>
              <a:fillRect/>
            </a:stretch>
          </a:blipFill>
        </p:spPr>
      </p:sp>
      <p:sp>
        <p:nvSpPr>
          <p:cNvPr id="9" name="Freeform 9"/>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8"/>
            <a:stretch>
              <a:fillRect/>
            </a:stretch>
          </a:blipFill>
        </p:spPr>
      </p:sp>
      <p:sp>
        <p:nvSpPr>
          <p:cNvPr id="10" name="Freeform 10"/>
          <p:cNvSpPr/>
          <p:nvPr/>
        </p:nvSpPr>
        <p:spPr>
          <a:xfrm>
            <a:off x="589713" y="4853244"/>
            <a:ext cx="2533420" cy="2459102"/>
          </a:xfrm>
          <a:custGeom>
            <a:avLst/>
            <a:gdLst/>
            <a:ahLst/>
            <a:cxnLst/>
            <a:rect l="l" t="t" r="r" b="b"/>
            <a:pathLst>
              <a:path w="2533420" h="2459102">
                <a:moveTo>
                  <a:pt x="0" y="0"/>
                </a:moveTo>
                <a:lnTo>
                  <a:pt x="2533420" y="0"/>
                </a:lnTo>
                <a:lnTo>
                  <a:pt x="2533420" y="2459103"/>
                </a:lnTo>
                <a:lnTo>
                  <a:pt x="0" y="2459103"/>
                </a:lnTo>
                <a:lnTo>
                  <a:pt x="0" y="0"/>
                </a:lnTo>
                <a:close/>
              </a:path>
            </a:pathLst>
          </a:custGeom>
          <a:blipFill>
            <a:blip r:embed="rId9"/>
            <a:stretch>
              <a:fillRect l="-103595" t="-55264" r="-103132" b="-5498"/>
            </a:stretch>
          </a:blipFill>
        </p:spPr>
      </p:sp>
      <p:sp>
        <p:nvSpPr>
          <p:cNvPr id="11" name="Freeform 11"/>
          <p:cNvSpPr/>
          <p:nvPr/>
        </p:nvSpPr>
        <p:spPr>
          <a:xfrm>
            <a:off x="5396871" y="4437232"/>
            <a:ext cx="3727945" cy="2089323"/>
          </a:xfrm>
          <a:custGeom>
            <a:avLst/>
            <a:gdLst/>
            <a:ahLst/>
            <a:cxnLst/>
            <a:rect l="l" t="t" r="r" b="b"/>
            <a:pathLst>
              <a:path w="3727945" h="2089323">
                <a:moveTo>
                  <a:pt x="0" y="0"/>
                </a:moveTo>
                <a:lnTo>
                  <a:pt x="3727945" y="0"/>
                </a:lnTo>
                <a:lnTo>
                  <a:pt x="3727945" y="2089323"/>
                </a:lnTo>
                <a:lnTo>
                  <a:pt x="0" y="2089323"/>
                </a:lnTo>
                <a:lnTo>
                  <a:pt x="0" y="0"/>
                </a:lnTo>
                <a:close/>
              </a:path>
            </a:pathLst>
          </a:custGeom>
          <a:blipFill>
            <a:blip r:embed="rId10"/>
            <a:stretch>
              <a:fillRect r="-36279"/>
            </a:stretch>
          </a:blipFill>
        </p:spPr>
      </p:sp>
      <p:sp>
        <p:nvSpPr>
          <p:cNvPr id="12" name="Freeform 12"/>
          <p:cNvSpPr/>
          <p:nvPr/>
        </p:nvSpPr>
        <p:spPr>
          <a:xfrm>
            <a:off x="3416602" y="6692805"/>
            <a:ext cx="4284366" cy="2399245"/>
          </a:xfrm>
          <a:custGeom>
            <a:avLst/>
            <a:gdLst/>
            <a:ahLst/>
            <a:cxnLst/>
            <a:rect l="l" t="t" r="r" b="b"/>
            <a:pathLst>
              <a:path w="4284366" h="2399245">
                <a:moveTo>
                  <a:pt x="0" y="0"/>
                </a:moveTo>
                <a:lnTo>
                  <a:pt x="4284366" y="0"/>
                </a:lnTo>
                <a:lnTo>
                  <a:pt x="4284366" y="2399245"/>
                </a:lnTo>
                <a:lnTo>
                  <a:pt x="0" y="2399245"/>
                </a:lnTo>
                <a:lnTo>
                  <a:pt x="0" y="0"/>
                </a:lnTo>
                <a:close/>
              </a:path>
            </a:pathLst>
          </a:custGeom>
          <a:blipFill>
            <a:blip r:embed="rId11"/>
            <a:stretch>
              <a:fillRect/>
            </a:stretch>
          </a:blipFill>
        </p:spPr>
      </p:sp>
      <p:sp>
        <p:nvSpPr>
          <p:cNvPr id="13" name="Freeform 13"/>
          <p:cNvSpPr/>
          <p:nvPr/>
        </p:nvSpPr>
        <p:spPr>
          <a:xfrm>
            <a:off x="10283792" y="6808541"/>
            <a:ext cx="5234405" cy="2283509"/>
          </a:xfrm>
          <a:custGeom>
            <a:avLst/>
            <a:gdLst/>
            <a:ahLst/>
            <a:cxnLst/>
            <a:rect l="l" t="t" r="r" b="b"/>
            <a:pathLst>
              <a:path w="5234405" h="2283509">
                <a:moveTo>
                  <a:pt x="0" y="0"/>
                </a:moveTo>
                <a:lnTo>
                  <a:pt x="5234405" y="0"/>
                </a:lnTo>
                <a:lnTo>
                  <a:pt x="5234405" y="2283509"/>
                </a:lnTo>
                <a:lnTo>
                  <a:pt x="0" y="2283509"/>
                </a:lnTo>
                <a:lnTo>
                  <a:pt x="0" y="0"/>
                </a:lnTo>
                <a:close/>
              </a:path>
            </a:pathLst>
          </a:custGeom>
          <a:blipFill>
            <a:blip r:embed="rId12"/>
            <a:stretch>
              <a:fillRect/>
            </a:stretch>
          </a:blipFill>
        </p:spPr>
      </p:sp>
      <p:sp>
        <p:nvSpPr>
          <p:cNvPr id="14" name="Freeform 14"/>
          <p:cNvSpPr/>
          <p:nvPr/>
        </p:nvSpPr>
        <p:spPr>
          <a:xfrm>
            <a:off x="11890420" y="3631106"/>
            <a:ext cx="3924569" cy="2869841"/>
          </a:xfrm>
          <a:custGeom>
            <a:avLst/>
            <a:gdLst/>
            <a:ahLst/>
            <a:cxnLst/>
            <a:rect l="l" t="t" r="r" b="b"/>
            <a:pathLst>
              <a:path w="3924569" h="2869841">
                <a:moveTo>
                  <a:pt x="0" y="0"/>
                </a:moveTo>
                <a:lnTo>
                  <a:pt x="3924569" y="0"/>
                </a:lnTo>
                <a:lnTo>
                  <a:pt x="3924569" y="2869842"/>
                </a:lnTo>
                <a:lnTo>
                  <a:pt x="0" y="2869842"/>
                </a:lnTo>
                <a:lnTo>
                  <a:pt x="0" y="0"/>
                </a:lnTo>
                <a:close/>
              </a:path>
            </a:pathLst>
          </a:custGeom>
          <a:blipFill>
            <a:blip r:embed="rId13"/>
            <a:stretch>
              <a:fillRect/>
            </a:stretch>
          </a:blipFill>
        </p:spPr>
      </p:sp>
      <p:sp>
        <p:nvSpPr>
          <p:cNvPr id="15" name="TextBox 15"/>
          <p:cNvSpPr txBox="1"/>
          <p:nvPr/>
        </p:nvSpPr>
        <p:spPr>
          <a:xfrm>
            <a:off x="2195275" y="3496854"/>
            <a:ext cx="6339125" cy="946150"/>
          </a:xfrm>
          <a:prstGeom prst="rect">
            <a:avLst/>
          </a:prstGeom>
        </p:spPr>
        <p:txBody>
          <a:bodyPr wrap="square" lIns="0" tIns="0" rIns="0" bIns="0" rtlCol="0" anchor="t">
            <a:spAutoFit/>
          </a:bodyPr>
          <a:lstStyle/>
          <a:p>
            <a:pPr algn="ctr">
              <a:lnSpc>
                <a:spcPts val="7699"/>
              </a:lnSpc>
              <a:spcBef>
                <a:spcPct val="0"/>
              </a:spcBef>
            </a:pPr>
            <a:r>
              <a:rPr lang="en-US" sz="5499" dirty="0">
                <a:solidFill>
                  <a:srgbClr val="623416"/>
                </a:solidFill>
                <a:latin typeface="RUMBLE BRAVE"/>
                <a:ea typeface="RUMBLE BRAVE"/>
                <a:cs typeface="RUMBLE BRAVE"/>
                <a:sym typeface="RUMBLE BRAVE"/>
              </a:rPr>
              <a:t>Interactive Mini-Games</a:t>
            </a:r>
          </a:p>
        </p:txBody>
      </p:sp>
      <p:sp>
        <p:nvSpPr>
          <p:cNvPr id="16" name="TextBox 16"/>
          <p:cNvSpPr txBox="1"/>
          <p:nvPr/>
        </p:nvSpPr>
        <p:spPr>
          <a:xfrm>
            <a:off x="443064" y="7379022"/>
            <a:ext cx="2826718" cy="706543"/>
          </a:xfrm>
          <a:prstGeom prst="rect">
            <a:avLst/>
          </a:prstGeom>
        </p:spPr>
        <p:txBody>
          <a:bodyPr lIns="0" tIns="0" rIns="0" bIns="0" rtlCol="0" anchor="t">
            <a:spAutoFit/>
          </a:bodyPr>
          <a:lstStyle/>
          <a:p>
            <a:pPr algn="ctr">
              <a:lnSpc>
                <a:spcPts val="2817"/>
              </a:lnSpc>
              <a:spcBef>
                <a:spcPct val="0"/>
              </a:spcBef>
            </a:pPr>
            <a:r>
              <a:rPr lang="en-US" sz="2012" b="1">
                <a:solidFill>
                  <a:srgbClr val="623416"/>
                </a:solidFill>
                <a:latin typeface="Harnet Serif Bold"/>
                <a:ea typeface="Harnet Serif Bold"/>
                <a:cs typeface="Harnet Serif Bold"/>
                <a:sym typeface="Harnet Serif Bold"/>
              </a:rPr>
              <a:t>ANCIENT CIVILIZATIONS</a:t>
            </a:r>
          </a:p>
          <a:p>
            <a:pPr algn="ctr">
              <a:lnSpc>
                <a:spcPts val="2817"/>
              </a:lnSpc>
              <a:spcBef>
                <a:spcPct val="0"/>
              </a:spcBef>
            </a:pPr>
            <a:r>
              <a:rPr lang="en-US" sz="2012">
                <a:solidFill>
                  <a:srgbClr val="623416"/>
                </a:solidFill>
                <a:latin typeface="Harnet Serif"/>
                <a:ea typeface="Harnet Serif"/>
                <a:cs typeface="Harnet Serif"/>
                <a:sym typeface="Harnet Serif"/>
              </a:rPr>
              <a:t>Puzzles </a:t>
            </a:r>
          </a:p>
        </p:txBody>
      </p:sp>
      <p:sp>
        <p:nvSpPr>
          <p:cNvPr id="17" name="TextBox 17"/>
          <p:cNvSpPr txBox="1"/>
          <p:nvPr/>
        </p:nvSpPr>
        <p:spPr>
          <a:xfrm>
            <a:off x="1013725" y="3351218"/>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id="18" name="TextBox 18"/>
          <p:cNvSpPr txBox="1"/>
          <p:nvPr/>
        </p:nvSpPr>
        <p:spPr>
          <a:xfrm>
            <a:off x="11033180" y="9357132"/>
            <a:ext cx="3103687" cy="706543"/>
          </a:xfrm>
          <a:prstGeom prst="rect">
            <a:avLst/>
          </a:prstGeom>
        </p:spPr>
        <p:txBody>
          <a:bodyPr lIns="0" tIns="0" rIns="0" bIns="0" rtlCol="0" anchor="t">
            <a:spAutoFit/>
          </a:bodyPr>
          <a:lstStyle/>
          <a:p>
            <a:pPr algn="ctr">
              <a:lnSpc>
                <a:spcPts val="2817"/>
              </a:lnSpc>
              <a:spcBef>
                <a:spcPct val="0"/>
              </a:spcBef>
            </a:pPr>
            <a:r>
              <a:rPr lang="en-US" sz="2012" b="1">
                <a:solidFill>
                  <a:srgbClr val="623416"/>
                </a:solidFill>
                <a:latin typeface="Harnet Serif Bold"/>
                <a:ea typeface="Harnet Serif Bold"/>
                <a:cs typeface="Harnet Serif Bold"/>
                <a:sym typeface="Harnet Serif Bold"/>
              </a:rPr>
              <a:t>CONTEMPORARY ERA</a:t>
            </a:r>
          </a:p>
          <a:p>
            <a:pPr algn="ctr">
              <a:lnSpc>
                <a:spcPts val="2817"/>
              </a:lnSpc>
              <a:spcBef>
                <a:spcPct val="0"/>
              </a:spcBef>
            </a:pPr>
            <a:r>
              <a:rPr lang="en-US" sz="2012">
                <a:solidFill>
                  <a:srgbClr val="623416"/>
                </a:solidFill>
                <a:latin typeface="Harnet Serif"/>
                <a:ea typeface="Harnet Serif"/>
                <a:cs typeface="Harnet Serif"/>
                <a:sym typeface="Harnet Serif"/>
              </a:rPr>
              <a:t>Cause-and-effect challenges</a:t>
            </a:r>
            <a:r>
              <a:rPr lang="en-US" sz="2012">
                <a:solidFill>
                  <a:srgbClr val="000000"/>
                </a:solidFill>
                <a:latin typeface="Harnet Serif"/>
                <a:ea typeface="Harnet Serif"/>
                <a:cs typeface="Harnet Serif"/>
                <a:sym typeface="Harnet Serif"/>
              </a:rPr>
              <a:t>.</a:t>
            </a:r>
          </a:p>
        </p:txBody>
      </p:sp>
      <p:sp>
        <p:nvSpPr>
          <p:cNvPr id="19" name="TextBox 19"/>
          <p:cNvSpPr txBox="1"/>
          <p:nvPr/>
        </p:nvSpPr>
        <p:spPr>
          <a:xfrm>
            <a:off x="9477264" y="5018402"/>
            <a:ext cx="1613056" cy="706543"/>
          </a:xfrm>
          <a:prstGeom prst="rect">
            <a:avLst/>
          </a:prstGeom>
        </p:spPr>
        <p:txBody>
          <a:bodyPr lIns="0" tIns="0" rIns="0" bIns="0" rtlCol="0" anchor="t">
            <a:spAutoFit/>
          </a:bodyPr>
          <a:lstStyle/>
          <a:p>
            <a:pPr algn="ctr">
              <a:lnSpc>
                <a:spcPts val="2817"/>
              </a:lnSpc>
              <a:spcBef>
                <a:spcPct val="0"/>
              </a:spcBef>
            </a:pPr>
            <a:r>
              <a:rPr lang="en-US" sz="2012" b="1">
                <a:solidFill>
                  <a:srgbClr val="623416"/>
                </a:solidFill>
                <a:latin typeface="Harnet Serif Bold"/>
                <a:ea typeface="Harnet Serif Bold"/>
                <a:cs typeface="Harnet Serif Bold"/>
                <a:sym typeface="Harnet Serif Bold"/>
              </a:rPr>
              <a:t>MIDDLE AGES</a:t>
            </a:r>
          </a:p>
          <a:p>
            <a:pPr algn="ctr">
              <a:lnSpc>
                <a:spcPts val="2817"/>
              </a:lnSpc>
              <a:spcBef>
                <a:spcPct val="0"/>
              </a:spcBef>
            </a:pPr>
            <a:r>
              <a:rPr lang="en-US" sz="2012">
                <a:solidFill>
                  <a:srgbClr val="623416"/>
                </a:solidFill>
                <a:latin typeface="Harnet Serif"/>
                <a:ea typeface="Harnet Serif"/>
                <a:cs typeface="Harnet Serif"/>
                <a:sym typeface="Harnet Serif"/>
              </a:rPr>
              <a:t>Decision Quest</a:t>
            </a:r>
          </a:p>
        </p:txBody>
      </p:sp>
      <p:sp>
        <p:nvSpPr>
          <p:cNvPr id="20" name="TextBox 20"/>
          <p:cNvSpPr txBox="1"/>
          <p:nvPr/>
        </p:nvSpPr>
        <p:spPr>
          <a:xfrm>
            <a:off x="3307412" y="9354431"/>
            <a:ext cx="3953431" cy="706543"/>
          </a:xfrm>
          <a:prstGeom prst="rect">
            <a:avLst/>
          </a:prstGeom>
        </p:spPr>
        <p:txBody>
          <a:bodyPr lIns="0" tIns="0" rIns="0" bIns="0" rtlCol="0" anchor="t">
            <a:spAutoFit/>
          </a:bodyPr>
          <a:lstStyle/>
          <a:p>
            <a:pPr algn="ctr">
              <a:lnSpc>
                <a:spcPts val="2817"/>
              </a:lnSpc>
              <a:spcBef>
                <a:spcPct val="0"/>
              </a:spcBef>
            </a:pPr>
            <a:r>
              <a:rPr lang="en-US" sz="2012" b="1">
                <a:solidFill>
                  <a:srgbClr val="623416"/>
                </a:solidFill>
                <a:latin typeface="Harnet Serif Bold"/>
                <a:ea typeface="Harnet Serif Bold"/>
                <a:cs typeface="Harnet Serif Bold"/>
                <a:sym typeface="Harnet Serif Bold"/>
              </a:rPr>
              <a:t>RENAISSANCE &amp; ENLIGHTENMENT</a:t>
            </a:r>
          </a:p>
          <a:p>
            <a:pPr algn="ctr">
              <a:lnSpc>
                <a:spcPts val="2817"/>
              </a:lnSpc>
              <a:spcBef>
                <a:spcPct val="0"/>
              </a:spcBef>
            </a:pPr>
            <a:r>
              <a:rPr lang="en-US" sz="2012">
                <a:solidFill>
                  <a:srgbClr val="623416"/>
                </a:solidFill>
                <a:latin typeface="Harnet Serif"/>
                <a:ea typeface="Harnet Serif"/>
                <a:cs typeface="Harnet Serif"/>
                <a:sym typeface="Harnet Serif"/>
              </a:rPr>
              <a:t>FIND the Pairs</a:t>
            </a:r>
          </a:p>
        </p:txBody>
      </p:sp>
      <p:sp>
        <p:nvSpPr>
          <p:cNvPr id="21" name="TextBox 21"/>
          <p:cNvSpPr txBox="1"/>
          <p:nvPr/>
        </p:nvSpPr>
        <p:spPr>
          <a:xfrm>
            <a:off x="16397586" y="5018402"/>
            <a:ext cx="1578999" cy="706543"/>
          </a:xfrm>
          <a:prstGeom prst="rect">
            <a:avLst/>
          </a:prstGeom>
        </p:spPr>
        <p:txBody>
          <a:bodyPr lIns="0" tIns="0" rIns="0" bIns="0" rtlCol="0" anchor="t">
            <a:spAutoFit/>
          </a:bodyPr>
          <a:lstStyle/>
          <a:p>
            <a:pPr algn="ctr">
              <a:lnSpc>
                <a:spcPts val="2817"/>
              </a:lnSpc>
            </a:pPr>
            <a:r>
              <a:rPr lang="en-US" sz="2012" b="1">
                <a:solidFill>
                  <a:srgbClr val="623416"/>
                </a:solidFill>
                <a:latin typeface="Harnet Serif Bold"/>
                <a:ea typeface="Harnet Serif Bold"/>
                <a:cs typeface="Harnet Serif Bold"/>
                <a:sym typeface="Harnet Serif Bold"/>
              </a:rPr>
              <a:t>MODERN ERA</a:t>
            </a:r>
          </a:p>
          <a:p>
            <a:pPr algn="ctr">
              <a:lnSpc>
                <a:spcPts val="2817"/>
              </a:lnSpc>
              <a:spcBef>
                <a:spcPct val="0"/>
              </a:spcBef>
            </a:pPr>
            <a:r>
              <a:rPr lang="en-US" sz="2012">
                <a:solidFill>
                  <a:srgbClr val="623416"/>
                </a:solidFill>
                <a:latin typeface="Harnet Serif"/>
                <a:ea typeface="Harnet Serif"/>
                <a:cs typeface="Harnet Serif"/>
                <a:sym typeface="Harnet Serif"/>
              </a:rPr>
              <a:t>Build Timeline</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13725" y="5655212"/>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id="9" name="Freeform 9"/>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9"/>
            <a:stretch>
              <a:fillRect/>
            </a:stretch>
          </a:blipFill>
        </p:spPr>
      </p:sp>
      <p:sp>
        <p:nvSpPr>
          <p:cNvPr id="10" name="Freeform 10"/>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10"/>
            <a:stretch>
              <a:fillRect/>
            </a:stretch>
          </a:blipFill>
        </p:spPr>
      </p:sp>
      <p:sp>
        <p:nvSpPr>
          <p:cNvPr id="11" name="Freeform 11"/>
          <p:cNvSpPr/>
          <p:nvPr/>
        </p:nvSpPr>
        <p:spPr>
          <a:xfrm>
            <a:off x="12124558" y="4506506"/>
            <a:ext cx="5209905" cy="4194020"/>
          </a:xfrm>
          <a:custGeom>
            <a:avLst/>
            <a:gdLst/>
            <a:ahLst/>
            <a:cxnLst/>
            <a:rect l="l" t="t" r="r" b="b"/>
            <a:pathLst>
              <a:path w="5209905" h="4194020">
                <a:moveTo>
                  <a:pt x="0" y="0"/>
                </a:moveTo>
                <a:lnTo>
                  <a:pt x="5209905" y="0"/>
                </a:lnTo>
                <a:lnTo>
                  <a:pt x="5209905" y="4194021"/>
                </a:lnTo>
                <a:lnTo>
                  <a:pt x="0" y="4194021"/>
                </a:lnTo>
                <a:lnTo>
                  <a:pt x="0" y="0"/>
                </a:lnTo>
                <a:close/>
              </a:path>
            </a:pathLst>
          </a:custGeom>
          <a:blipFill>
            <a:blip r:embed="rId11"/>
            <a:stretch>
              <a:fillRect/>
            </a:stretch>
          </a:blipFill>
        </p:spPr>
      </p:sp>
      <p:sp>
        <p:nvSpPr>
          <p:cNvPr id="12" name="TextBox 12"/>
          <p:cNvSpPr txBox="1"/>
          <p:nvPr/>
        </p:nvSpPr>
        <p:spPr>
          <a:xfrm>
            <a:off x="4470248" y="243609"/>
            <a:ext cx="9347503" cy="2572196"/>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Historical Eras</a:t>
            </a:r>
          </a:p>
        </p:txBody>
      </p:sp>
      <p:sp>
        <p:nvSpPr>
          <p:cNvPr id="13" name="TextBox 13"/>
          <p:cNvSpPr txBox="1"/>
          <p:nvPr/>
        </p:nvSpPr>
        <p:spPr>
          <a:xfrm>
            <a:off x="3839974" y="2694739"/>
            <a:ext cx="10608053" cy="129857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This section proves that learning history is fun, deepens understanding, and appreciates the human journey.</a:t>
            </a:r>
          </a:p>
        </p:txBody>
      </p:sp>
      <p:sp>
        <p:nvSpPr>
          <p:cNvPr id="14" name="TextBox 14"/>
          <p:cNvSpPr txBox="1"/>
          <p:nvPr/>
        </p:nvSpPr>
        <p:spPr>
          <a:xfrm>
            <a:off x="2227419" y="5114694"/>
            <a:ext cx="6916449" cy="946150"/>
          </a:xfrm>
          <a:prstGeom prst="rect">
            <a:avLst/>
          </a:prstGeom>
        </p:spPr>
        <p:txBody>
          <a:bodyPr lIns="0" tIns="0" rIns="0" bIns="0" rtlCol="0" anchor="t">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Videos</a:t>
            </a:r>
          </a:p>
        </p:txBody>
      </p:sp>
      <p:sp>
        <p:nvSpPr>
          <p:cNvPr id="15" name="TextBox 15"/>
          <p:cNvSpPr txBox="1"/>
          <p:nvPr/>
        </p:nvSpPr>
        <p:spPr>
          <a:xfrm>
            <a:off x="2227419" y="5966777"/>
            <a:ext cx="9068463" cy="1384300"/>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Captivating videos to visually showcase HISTORICAL EVOLUTION.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flipV="1">
            <a:off x="-209869" y="7844453"/>
            <a:ext cx="4379014" cy="3026993"/>
          </a:xfrm>
          <a:custGeom>
            <a:avLst/>
            <a:gdLst/>
            <a:ahLst/>
            <a:cxnLst/>
            <a:rect l="l" t="t" r="r" b="b"/>
            <a:pathLst>
              <a:path w="4379014" h="3026993">
                <a:moveTo>
                  <a:pt x="0" y="3026993"/>
                </a:moveTo>
                <a:lnTo>
                  <a:pt x="4379014" y="3026993"/>
                </a:lnTo>
                <a:lnTo>
                  <a:pt x="4379014" y="0"/>
                </a:lnTo>
                <a:lnTo>
                  <a:pt x="0" y="0"/>
                </a:lnTo>
                <a:lnTo>
                  <a:pt x="0" y="3026993"/>
                </a:lnTo>
                <a:close/>
              </a:path>
            </a:pathLst>
          </a:custGeom>
          <a:blipFill>
            <a:blip r:embed="rId7"/>
            <a:stretch>
              <a:fillRect/>
            </a:stretch>
          </a:blipFill>
        </p:spPr>
      </p:sp>
      <p:sp>
        <p:nvSpPr>
          <p:cNvPr id="8" name="Freeform 8"/>
          <p:cNvSpPr/>
          <p:nvPr/>
        </p:nvSpPr>
        <p:spPr>
          <a:xfrm rot="3902558">
            <a:off x="-613479" y="7380671"/>
            <a:ext cx="2036199" cy="2526823"/>
          </a:xfrm>
          <a:custGeom>
            <a:avLst/>
            <a:gdLst/>
            <a:ahLst/>
            <a:cxnLst/>
            <a:rect l="l" t="t" r="r" b="b"/>
            <a:pathLst>
              <a:path w="2036199" h="2526823">
                <a:moveTo>
                  <a:pt x="0" y="0"/>
                </a:moveTo>
                <a:lnTo>
                  <a:pt x="2036199" y="0"/>
                </a:lnTo>
                <a:lnTo>
                  <a:pt x="2036199" y="2526824"/>
                </a:lnTo>
                <a:lnTo>
                  <a:pt x="0" y="2526824"/>
                </a:lnTo>
                <a:lnTo>
                  <a:pt x="0" y="0"/>
                </a:lnTo>
                <a:close/>
              </a:path>
            </a:pathLst>
          </a:custGeom>
          <a:blipFill>
            <a:blip r:embed="rId8"/>
            <a:stretch>
              <a:fillRect/>
            </a:stretch>
          </a:blipFill>
        </p:spPr>
      </p:sp>
      <p:sp>
        <p:nvSpPr>
          <p:cNvPr id="9" name="Freeform 9"/>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9"/>
            <a:stretch>
              <a:fillRect/>
            </a:stretch>
          </a:blipFill>
        </p:spPr>
      </p:sp>
      <p:sp>
        <p:nvSpPr>
          <p:cNvPr id="10" name="Freeform 10"/>
          <p:cNvSpPr/>
          <p:nvPr/>
        </p:nvSpPr>
        <p:spPr>
          <a:xfrm flipH="1">
            <a:off x="13196359" y="9088264"/>
            <a:ext cx="4218836" cy="1360575"/>
          </a:xfrm>
          <a:custGeom>
            <a:avLst/>
            <a:gdLst/>
            <a:ahLst/>
            <a:cxnLst/>
            <a:rect l="l" t="t" r="r" b="b"/>
            <a:pathLst>
              <a:path w="4218836" h="1360575">
                <a:moveTo>
                  <a:pt x="4218837" y="0"/>
                </a:moveTo>
                <a:lnTo>
                  <a:pt x="0" y="0"/>
                </a:lnTo>
                <a:lnTo>
                  <a:pt x="0" y="1360575"/>
                </a:lnTo>
                <a:lnTo>
                  <a:pt x="4218837" y="1360575"/>
                </a:lnTo>
                <a:lnTo>
                  <a:pt x="4218837" y="0"/>
                </a:lnTo>
                <a:close/>
              </a:path>
            </a:pathLst>
          </a:custGeom>
          <a:blipFill>
            <a:blip r:embed="rId10"/>
            <a:stretch>
              <a:fillRect/>
            </a:stretch>
          </a:blipFill>
        </p:spPr>
      </p:sp>
      <p:sp>
        <p:nvSpPr>
          <p:cNvPr id="11" name="Freeform 11"/>
          <p:cNvSpPr/>
          <p:nvPr/>
        </p:nvSpPr>
        <p:spPr>
          <a:xfrm rot="981436">
            <a:off x="15596044" y="7818536"/>
            <a:ext cx="3326511" cy="2539456"/>
          </a:xfrm>
          <a:custGeom>
            <a:avLst/>
            <a:gdLst/>
            <a:ahLst/>
            <a:cxnLst/>
            <a:rect l="l" t="t" r="r" b="b"/>
            <a:pathLst>
              <a:path w="3326511" h="2539456">
                <a:moveTo>
                  <a:pt x="0" y="0"/>
                </a:moveTo>
                <a:lnTo>
                  <a:pt x="3326512" y="0"/>
                </a:lnTo>
                <a:lnTo>
                  <a:pt x="3326512" y="2539456"/>
                </a:lnTo>
                <a:lnTo>
                  <a:pt x="0" y="2539456"/>
                </a:lnTo>
                <a:lnTo>
                  <a:pt x="0" y="0"/>
                </a:lnTo>
                <a:close/>
              </a:path>
            </a:pathLst>
          </a:custGeom>
          <a:blipFill>
            <a:blip r:embed="rId11"/>
            <a:stretch>
              <a:fillRect t="-3816" b="-3816"/>
            </a:stretch>
          </a:blipFill>
        </p:spPr>
      </p:sp>
      <p:sp>
        <p:nvSpPr>
          <p:cNvPr id="12" name="Freeform 12"/>
          <p:cNvSpPr/>
          <p:nvPr/>
        </p:nvSpPr>
        <p:spPr>
          <a:xfrm>
            <a:off x="2334629" y="3309766"/>
            <a:ext cx="6548781" cy="6303201"/>
          </a:xfrm>
          <a:custGeom>
            <a:avLst/>
            <a:gdLst/>
            <a:ahLst/>
            <a:cxnLst/>
            <a:rect l="l" t="t" r="r" b="b"/>
            <a:pathLst>
              <a:path w="6548781" h="6303201">
                <a:moveTo>
                  <a:pt x="0" y="0"/>
                </a:moveTo>
                <a:lnTo>
                  <a:pt x="6548780" y="0"/>
                </a:lnTo>
                <a:lnTo>
                  <a:pt x="6548780" y="6303201"/>
                </a:lnTo>
                <a:lnTo>
                  <a:pt x="0" y="6303201"/>
                </a:lnTo>
                <a:lnTo>
                  <a:pt x="0" y="0"/>
                </a:lnTo>
                <a:close/>
              </a:path>
            </a:pathLst>
          </a:custGeom>
          <a:blipFill>
            <a:blip r:embed="rId12"/>
            <a:stretch>
              <a:fillRect/>
            </a:stretch>
          </a:blipFill>
        </p:spPr>
      </p:sp>
      <p:sp>
        <p:nvSpPr>
          <p:cNvPr id="13" name="Freeform 13"/>
          <p:cNvSpPr/>
          <p:nvPr/>
        </p:nvSpPr>
        <p:spPr>
          <a:xfrm>
            <a:off x="10108767" y="3411122"/>
            <a:ext cx="6642998" cy="6277633"/>
          </a:xfrm>
          <a:custGeom>
            <a:avLst/>
            <a:gdLst/>
            <a:ahLst/>
            <a:cxnLst/>
            <a:rect l="l" t="t" r="r" b="b"/>
            <a:pathLst>
              <a:path w="6642998" h="6277633">
                <a:moveTo>
                  <a:pt x="0" y="0"/>
                </a:moveTo>
                <a:lnTo>
                  <a:pt x="6642997" y="0"/>
                </a:lnTo>
                <a:lnTo>
                  <a:pt x="6642997" y="6277633"/>
                </a:lnTo>
                <a:lnTo>
                  <a:pt x="0" y="6277633"/>
                </a:lnTo>
                <a:lnTo>
                  <a:pt x="0" y="0"/>
                </a:lnTo>
                <a:close/>
              </a:path>
            </a:pathLst>
          </a:custGeom>
          <a:blipFill>
            <a:blip r:embed="rId13"/>
            <a:stretch>
              <a:fillRect/>
            </a:stretch>
          </a:blipFill>
        </p:spPr>
      </p:sp>
      <p:sp>
        <p:nvSpPr>
          <p:cNvPr id="14" name="TextBox 14"/>
          <p:cNvSpPr txBox="1"/>
          <p:nvPr/>
        </p:nvSpPr>
        <p:spPr>
          <a:xfrm>
            <a:off x="4668338" y="868887"/>
            <a:ext cx="8951325" cy="2542235"/>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13725" y="5655212"/>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1</a:t>
            </a:r>
          </a:p>
        </p:txBody>
      </p:sp>
      <p:sp>
        <p:nvSpPr>
          <p:cNvPr id="9" name="TextBox 9"/>
          <p:cNvSpPr txBox="1"/>
          <p:nvPr/>
        </p:nvSpPr>
        <p:spPr>
          <a:xfrm>
            <a:off x="2227419" y="4803306"/>
            <a:ext cx="6916449" cy="946150"/>
          </a:xfrm>
          <a:prstGeom prst="rect">
            <a:avLst/>
          </a:prstGeom>
        </p:spPr>
        <p:txBody>
          <a:bodyPr lIns="0" tIns="0" rIns="0" bIns="0" rtlCol="0" anchor="t">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Curated Journey</a:t>
            </a:r>
          </a:p>
        </p:txBody>
      </p:sp>
      <p:sp>
        <p:nvSpPr>
          <p:cNvPr id="10" name="TextBox 10"/>
          <p:cNvSpPr txBox="1"/>
          <p:nvPr/>
        </p:nvSpPr>
        <p:spPr>
          <a:xfrm>
            <a:off x="2227419" y="5655390"/>
            <a:ext cx="9068463" cy="2089150"/>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EXPLORE unique fashion designs, technology influences, and inspiring quotes from iconic figures.</a:t>
            </a:r>
          </a:p>
        </p:txBody>
      </p:sp>
      <p:sp>
        <p:nvSpPr>
          <p:cNvPr id="11" name="Freeform 11"/>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9"/>
            <a:stretch>
              <a:fillRect/>
            </a:stretch>
          </a:blipFill>
        </p:spPr>
      </p:sp>
      <p:sp>
        <p:nvSpPr>
          <p:cNvPr id="12" name="Freeform 12"/>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10"/>
            <a:stretch>
              <a:fillRect/>
            </a:stretch>
          </a:blipFill>
        </p:spPr>
      </p:sp>
      <p:sp>
        <p:nvSpPr>
          <p:cNvPr id="13" name="Freeform 13"/>
          <p:cNvSpPr/>
          <p:nvPr/>
        </p:nvSpPr>
        <p:spPr>
          <a:xfrm>
            <a:off x="11563955" y="4896121"/>
            <a:ext cx="6028011" cy="5010784"/>
          </a:xfrm>
          <a:custGeom>
            <a:avLst/>
            <a:gdLst/>
            <a:ahLst/>
            <a:cxnLst/>
            <a:rect l="l" t="t" r="r" b="b"/>
            <a:pathLst>
              <a:path w="6028011" h="5010784">
                <a:moveTo>
                  <a:pt x="0" y="0"/>
                </a:moveTo>
                <a:lnTo>
                  <a:pt x="6028010" y="0"/>
                </a:lnTo>
                <a:lnTo>
                  <a:pt x="6028010" y="5010784"/>
                </a:lnTo>
                <a:lnTo>
                  <a:pt x="0" y="5010784"/>
                </a:lnTo>
                <a:lnTo>
                  <a:pt x="0" y="0"/>
                </a:lnTo>
                <a:close/>
              </a:path>
            </a:pathLst>
          </a:custGeom>
          <a:blipFill>
            <a:blip r:embed="rId11"/>
            <a:stretch>
              <a:fillRect/>
            </a:stretch>
          </a:blipFill>
        </p:spPr>
      </p:sp>
      <p:sp>
        <p:nvSpPr>
          <p:cNvPr id="14" name="TextBox 14"/>
          <p:cNvSpPr txBox="1"/>
          <p:nvPr/>
        </p:nvSpPr>
        <p:spPr>
          <a:xfrm>
            <a:off x="3880761" y="243609"/>
            <a:ext cx="10526477" cy="2667618"/>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id="15" name="TextBox 15"/>
          <p:cNvSpPr txBox="1"/>
          <p:nvPr/>
        </p:nvSpPr>
        <p:spPr>
          <a:xfrm>
            <a:off x="3839974" y="2694739"/>
            <a:ext cx="10608053" cy="173672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The fashion industry has a significant impact on our planet. From the resources used to make our clothes to the waste created when we dispose of them, it's essential to be aware of our "fashion footprint."</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13725" y="5655212"/>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id="8" name="TextBox 8"/>
          <p:cNvSpPr txBox="1"/>
          <p:nvPr/>
        </p:nvSpPr>
        <p:spPr>
          <a:xfrm>
            <a:off x="2227419" y="4803306"/>
            <a:ext cx="6916449" cy="946150"/>
          </a:xfrm>
          <a:prstGeom prst="rect">
            <a:avLst/>
          </a:prstGeom>
        </p:spPr>
        <p:txBody>
          <a:bodyPr lIns="0" tIns="0" rIns="0" bIns="0" rtlCol="0" anchor="t">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Sustainability Focus</a:t>
            </a:r>
          </a:p>
        </p:txBody>
      </p:sp>
      <p:sp>
        <p:nvSpPr>
          <p:cNvPr id="9" name="TextBox 9"/>
          <p:cNvSpPr txBox="1"/>
          <p:nvPr/>
        </p:nvSpPr>
        <p:spPr>
          <a:xfrm>
            <a:off x="2227419" y="5655390"/>
            <a:ext cx="9068463" cy="2089150"/>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EMPHASISE fashion's environmental footprint, sustainable practices, eco-friendly materials, and upcycling.</a:t>
            </a:r>
          </a:p>
        </p:txBody>
      </p:sp>
      <p:sp>
        <p:nvSpPr>
          <p:cNvPr id="10" name="Freeform 10"/>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8"/>
            <a:stretch>
              <a:fillRect/>
            </a:stretch>
          </a:blipFill>
        </p:spPr>
      </p:sp>
      <p:sp>
        <p:nvSpPr>
          <p:cNvPr id="11" name="Freeform 11"/>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9"/>
            <a:stretch>
              <a:fillRect/>
            </a:stretch>
          </a:blipFill>
        </p:spPr>
      </p:sp>
      <p:sp>
        <p:nvSpPr>
          <p:cNvPr id="12" name="Freeform 12"/>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10"/>
            <a:stretch>
              <a:fillRect/>
            </a:stretch>
          </a:blipFill>
        </p:spPr>
      </p:sp>
      <p:sp>
        <p:nvSpPr>
          <p:cNvPr id="13" name="Freeform 13"/>
          <p:cNvSpPr/>
          <p:nvPr/>
        </p:nvSpPr>
        <p:spPr>
          <a:xfrm>
            <a:off x="10884198" y="5143500"/>
            <a:ext cx="7046080" cy="4121695"/>
          </a:xfrm>
          <a:custGeom>
            <a:avLst/>
            <a:gdLst/>
            <a:ahLst/>
            <a:cxnLst/>
            <a:rect l="l" t="t" r="r" b="b"/>
            <a:pathLst>
              <a:path w="7046080" h="4121695">
                <a:moveTo>
                  <a:pt x="0" y="0"/>
                </a:moveTo>
                <a:lnTo>
                  <a:pt x="7046081" y="0"/>
                </a:lnTo>
                <a:lnTo>
                  <a:pt x="7046081" y="4121695"/>
                </a:lnTo>
                <a:lnTo>
                  <a:pt x="0" y="4121695"/>
                </a:lnTo>
                <a:lnTo>
                  <a:pt x="0" y="0"/>
                </a:lnTo>
                <a:close/>
              </a:path>
            </a:pathLst>
          </a:custGeom>
          <a:blipFill>
            <a:blip r:embed="rId11"/>
            <a:stretch>
              <a:fillRect b="-49795"/>
            </a:stretch>
          </a:blipFill>
        </p:spPr>
      </p:sp>
      <p:sp>
        <p:nvSpPr>
          <p:cNvPr id="14" name="TextBox 14"/>
          <p:cNvSpPr txBox="1"/>
          <p:nvPr/>
        </p:nvSpPr>
        <p:spPr>
          <a:xfrm>
            <a:off x="3880761" y="243609"/>
            <a:ext cx="10526477" cy="2667618"/>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id="15" name="TextBox 15"/>
          <p:cNvSpPr txBox="1"/>
          <p:nvPr/>
        </p:nvSpPr>
        <p:spPr>
          <a:xfrm>
            <a:off x="3839974" y="2694739"/>
            <a:ext cx="10608053" cy="173672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The fashion industry has a significant impact on our planet. From the resources used to make our clothes to the waste created when we dispose of them, it's essential to be aware of our "fashion footprint."</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13725" y="5655212"/>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3</a:t>
            </a:r>
          </a:p>
        </p:txBody>
      </p:sp>
      <p:sp>
        <p:nvSpPr>
          <p:cNvPr id="8" name="TextBox 8"/>
          <p:cNvSpPr txBox="1"/>
          <p:nvPr/>
        </p:nvSpPr>
        <p:spPr>
          <a:xfrm>
            <a:off x="2227419" y="5508156"/>
            <a:ext cx="6916449" cy="946150"/>
          </a:xfrm>
          <a:prstGeom prst="rect">
            <a:avLst/>
          </a:prstGeom>
        </p:spPr>
        <p:txBody>
          <a:bodyPr lIns="0" tIns="0" rIns="0" bIns="0" rtlCol="0" anchor="t">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AI Fashion Chatbot</a:t>
            </a:r>
          </a:p>
        </p:txBody>
      </p:sp>
      <p:sp>
        <p:nvSpPr>
          <p:cNvPr id="9" name="TextBox 9"/>
          <p:cNvSpPr txBox="1"/>
          <p:nvPr/>
        </p:nvSpPr>
        <p:spPr>
          <a:xfrm>
            <a:off x="2227419" y="6360240"/>
            <a:ext cx="9068463" cy="679450"/>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Help you to know more about fashion</a:t>
            </a:r>
          </a:p>
        </p:txBody>
      </p:sp>
      <p:sp>
        <p:nvSpPr>
          <p:cNvPr id="10" name="Freeform 10"/>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8"/>
            <a:stretch>
              <a:fillRect/>
            </a:stretch>
          </a:blipFill>
        </p:spPr>
      </p:sp>
      <p:sp>
        <p:nvSpPr>
          <p:cNvPr id="11" name="Freeform 11"/>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9"/>
            <a:stretch>
              <a:fillRect/>
            </a:stretch>
          </a:blipFill>
        </p:spPr>
      </p:sp>
      <p:sp>
        <p:nvSpPr>
          <p:cNvPr id="12" name="Freeform 12"/>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10"/>
            <a:stretch>
              <a:fillRect/>
            </a:stretch>
          </a:blipFill>
        </p:spPr>
      </p:sp>
      <p:sp>
        <p:nvSpPr>
          <p:cNvPr id="13" name="Freeform 13"/>
          <p:cNvSpPr/>
          <p:nvPr/>
        </p:nvSpPr>
        <p:spPr>
          <a:xfrm>
            <a:off x="10811956" y="4917606"/>
            <a:ext cx="6751718" cy="4770730"/>
          </a:xfrm>
          <a:custGeom>
            <a:avLst/>
            <a:gdLst/>
            <a:ahLst/>
            <a:cxnLst/>
            <a:rect l="l" t="t" r="r" b="b"/>
            <a:pathLst>
              <a:path w="6751718" h="4770730">
                <a:moveTo>
                  <a:pt x="0" y="0"/>
                </a:moveTo>
                <a:lnTo>
                  <a:pt x="6751719" y="0"/>
                </a:lnTo>
                <a:lnTo>
                  <a:pt x="6751719" y="4770730"/>
                </a:lnTo>
                <a:lnTo>
                  <a:pt x="0" y="4770730"/>
                </a:lnTo>
                <a:lnTo>
                  <a:pt x="0" y="0"/>
                </a:lnTo>
                <a:close/>
              </a:path>
            </a:pathLst>
          </a:custGeom>
          <a:blipFill>
            <a:blip r:embed="rId11"/>
            <a:stretch>
              <a:fillRect/>
            </a:stretch>
          </a:blipFill>
        </p:spPr>
      </p:sp>
      <p:sp>
        <p:nvSpPr>
          <p:cNvPr id="14" name="TextBox 14"/>
          <p:cNvSpPr txBox="1"/>
          <p:nvPr/>
        </p:nvSpPr>
        <p:spPr>
          <a:xfrm>
            <a:off x="3880761" y="243609"/>
            <a:ext cx="10526477" cy="2667618"/>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id="15" name="TextBox 15"/>
          <p:cNvSpPr txBox="1"/>
          <p:nvPr/>
        </p:nvSpPr>
        <p:spPr>
          <a:xfrm>
            <a:off x="3839974" y="2694739"/>
            <a:ext cx="10608053" cy="173672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The fashion industry has a significant impact on our planet. From the resources used to make our clothes to the waste created when we dispose of them, it's essential to be aware of our "fashion footprint."</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13725" y="5655212"/>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4</a:t>
            </a:r>
          </a:p>
        </p:txBody>
      </p:sp>
      <p:sp>
        <p:nvSpPr>
          <p:cNvPr id="9" name="Freeform 9"/>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9"/>
            <a:stretch>
              <a:fillRect/>
            </a:stretch>
          </a:blipFill>
        </p:spPr>
      </p:sp>
      <p:sp>
        <p:nvSpPr>
          <p:cNvPr id="10" name="Freeform 10"/>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10"/>
            <a:stretch>
              <a:fillRect/>
            </a:stretch>
          </a:blipFill>
        </p:spPr>
      </p:sp>
      <p:sp>
        <p:nvSpPr>
          <p:cNvPr id="11" name="Freeform 11"/>
          <p:cNvSpPr/>
          <p:nvPr/>
        </p:nvSpPr>
        <p:spPr>
          <a:xfrm>
            <a:off x="11472810" y="4760723"/>
            <a:ext cx="5553958" cy="5180709"/>
          </a:xfrm>
          <a:custGeom>
            <a:avLst/>
            <a:gdLst/>
            <a:ahLst/>
            <a:cxnLst/>
            <a:rect l="l" t="t" r="r" b="b"/>
            <a:pathLst>
              <a:path w="5553958" h="5180709">
                <a:moveTo>
                  <a:pt x="0" y="0"/>
                </a:moveTo>
                <a:lnTo>
                  <a:pt x="5553959" y="0"/>
                </a:lnTo>
                <a:lnTo>
                  <a:pt x="5553959" y="5180709"/>
                </a:lnTo>
                <a:lnTo>
                  <a:pt x="0" y="5180709"/>
                </a:lnTo>
                <a:lnTo>
                  <a:pt x="0" y="0"/>
                </a:lnTo>
                <a:close/>
              </a:path>
            </a:pathLst>
          </a:custGeom>
          <a:blipFill>
            <a:blip r:embed="rId11"/>
            <a:stretch>
              <a:fillRect/>
            </a:stretch>
          </a:blipFill>
        </p:spPr>
      </p:sp>
      <p:sp>
        <p:nvSpPr>
          <p:cNvPr id="12" name="TextBox 12"/>
          <p:cNvSpPr txBox="1"/>
          <p:nvPr/>
        </p:nvSpPr>
        <p:spPr>
          <a:xfrm>
            <a:off x="3880761" y="243609"/>
            <a:ext cx="10526477" cy="2667618"/>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Fashion Evolution</a:t>
            </a:r>
          </a:p>
        </p:txBody>
      </p:sp>
      <p:sp>
        <p:nvSpPr>
          <p:cNvPr id="13" name="TextBox 13"/>
          <p:cNvSpPr txBox="1"/>
          <p:nvPr/>
        </p:nvSpPr>
        <p:spPr>
          <a:xfrm>
            <a:off x="3839974" y="2694739"/>
            <a:ext cx="10608053" cy="173672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The fashion industry has a significant impact on our planet. From the resources used to make our clothes to the waste created when we dispose of them, it's essential to be aware of our "fashion footprint."</a:t>
            </a:r>
          </a:p>
        </p:txBody>
      </p:sp>
      <p:sp>
        <p:nvSpPr>
          <p:cNvPr id="14" name="TextBox 14"/>
          <p:cNvSpPr txBox="1"/>
          <p:nvPr/>
        </p:nvSpPr>
        <p:spPr>
          <a:xfrm>
            <a:off x="2244053" y="5114694"/>
            <a:ext cx="6916449" cy="946150"/>
          </a:xfrm>
          <a:prstGeom prst="rect">
            <a:avLst/>
          </a:prstGeom>
        </p:spPr>
        <p:txBody>
          <a:bodyPr lIns="0" tIns="0" rIns="0" bIns="0" rtlCol="0" anchor="t">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Videos</a:t>
            </a:r>
          </a:p>
        </p:txBody>
      </p:sp>
      <p:sp>
        <p:nvSpPr>
          <p:cNvPr id="15" name="TextBox 15"/>
          <p:cNvSpPr txBox="1"/>
          <p:nvPr/>
        </p:nvSpPr>
        <p:spPr>
          <a:xfrm>
            <a:off x="2244053" y="5966777"/>
            <a:ext cx="9068463" cy="1384300"/>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Immersive videos showcasing the EVOLUTION OF FASHION.</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flipV="1">
            <a:off x="-209869" y="7844453"/>
            <a:ext cx="4379014" cy="3026993"/>
          </a:xfrm>
          <a:custGeom>
            <a:avLst/>
            <a:gdLst/>
            <a:ahLst/>
            <a:cxnLst/>
            <a:rect l="l" t="t" r="r" b="b"/>
            <a:pathLst>
              <a:path w="4379014" h="3026993">
                <a:moveTo>
                  <a:pt x="0" y="3026993"/>
                </a:moveTo>
                <a:lnTo>
                  <a:pt x="4379014" y="3026993"/>
                </a:lnTo>
                <a:lnTo>
                  <a:pt x="4379014" y="0"/>
                </a:lnTo>
                <a:lnTo>
                  <a:pt x="0" y="0"/>
                </a:lnTo>
                <a:lnTo>
                  <a:pt x="0" y="3026993"/>
                </a:lnTo>
                <a:close/>
              </a:path>
            </a:pathLst>
          </a:custGeom>
          <a:blipFill>
            <a:blip r:embed="rId7"/>
            <a:stretch>
              <a:fillRect/>
            </a:stretch>
          </a:blipFill>
        </p:spPr>
      </p:sp>
      <p:sp>
        <p:nvSpPr>
          <p:cNvPr id="8" name="Freeform 8"/>
          <p:cNvSpPr/>
          <p:nvPr/>
        </p:nvSpPr>
        <p:spPr>
          <a:xfrm rot="3902558">
            <a:off x="-613479" y="7380671"/>
            <a:ext cx="2036199" cy="2526823"/>
          </a:xfrm>
          <a:custGeom>
            <a:avLst/>
            <a:gdLst/>
            <a:ahLst/>
            <a:cxnLst/>
            <a:rect l="l" t="t" r="r" b="b"/>
            <a:pathLst>
              <a:path w="2036199" h="2526823">
                <a:moveTo>
                  <a:pt x="0" y="0"/>
                </a:moveTo>
                <a:lnTo>
                  <a:pt x="2036199" y="0"/>
                </a:lnTo>
                <a:lnTo>
                  <a:pt x="2036199" y="2526824"/>
                </a:lnTo>
                <a:lnTo>
                  <a:pt x="0" y="2526824"/>
                </a:lnTo>
                <a:lnTo>
                  <a:pt x="0" y="0"/>
                </a:lnTo>
                <a:close/>
              </a:path>
            </a:pathLst>
          </a:custGeom>
          <a:blipFill>
            <a:blip r:embed="rId8"/>
            <a:stretch>
              <a:fillRect/>
            </a:stretch>
          </a:blipFill>
        </p:spPr>
      </p:sp>
      <p:sp>
        <p:nvSpPr>
          <p:cNvPr id="9" name="Freeform 9"/>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9"/>
            <a:stretch>
              <a:fillRect/>
            </a:stretch>
          </a:blipFill>
        </p:spPr>
      </p:sp>
      <p:sp>
        <p:nvSpPr>
          <p:cNvPr id="10" name="Freeform 10"/>
          <p:cNvSpPr/>
          <p:nvPr/>
        </p:nvSpPr>
        <p:spPr>
          <a:xfrm flipH="1">
            <a:off x="13196359" y="9088264"/>
            <a:ext cx="4218836" cy="1360575"/>
          </a:xfrm>
          <a:custGeom>
            <a:avLst/>
            <a:gdLst/>
            <a:ahLst/>
            <a:cxnLst/>
            <a:rect l="l" t="t" r="r" b="b"/>
            <a:pathLst>
              <a:path w="4218836" h="1360575">
                <a:moveTo>
                  <a:pt x="4218837" y="0"/>
                </a:moveTo>
                <a:lnTo>
                  <a:pt x="0" y="0"/>
                </a:lnTo>
                <a:lnTo>
                  <a:pt x="0" y="1360575"/>
                </a:lnTo>
                <a:lnTo>
                  <a:pt x="4218837" y="1360575"/>
                </a:lnTo>
                <a:lnTo>
                  <a:pt x="4218837" y="0"/>
                </a:lnTo>
                <a:close/>
              </a:path>
            </a:pathLst>
          </a:custGeom>
          <a:blipFill>
            <a:blip r:embed="rId10"/>
            <a:stretch>
              <a:fillRect/>
            </a:stretch>
          </a:blipFill>
        </p:spPr>
      </p:sp>
      <p:sp>
        <p:nvSpPr>
          <p:cNvPr id="11" name="Freeform 11"/>
          <p:cNvSpPr/>
          <p:nvPr/>
        </p:nvSpPr>
        <p:spPr>
          <a:xfrm rot="981436">
            <a:off x="15596044" y="7818536"/>
            <a:ext cx="3326511" cy="2539456"/>
          </a:xfrm>
          <a:custGeom>
            <a:avLst/>
            <a:gdLst/>
            <a:ahLst/>
            <a:cxnLst/>
            <a:rect l="l" t="t" r="r" b="b"/>
            <a:pathLst>
              <a:path w="3326511" h="2539456">
                <a:moveTo>
                  <a:pt x="0" y="0"/>
                </a:moveTo>
                <a:lnTo>
                  <a:pt x="3326512" y="0"/>
                </a:lnTo>
                <a:lnTo>
                  <a:pt x="3326512" y="2539456"/>
                </a:lnTo>
                <a:lnTo>
                  <a:pt x="0" y="2539456"/>
                </a:lnTo>
                <a:lnTo>
                  <a:pt x="0" y="0"/>
                </a:lnTo>
                <a:close/>
              </a:path>
            </a:pathLst>
          </a:custGeom>
          <a:blipFill>
            <a:blip r:embed="rId11"/>
            <a:stretch>
              <a:fillRect t="-3816" b="-3816"/>
            </a:stretch>
          </a:blipFill>
        </p:spPr>
      </p:sp>
      <p:sp>
        <p:nvSpPr>
          <p:cNvPr id="12" name="Freeform 12"/>
          <p:cNvSpPr/>
          <p:nvPr/>
        </p:nvSpPr>
        <p:spPr>
          <a:xfrm>
            <a:off x="1767605" y="3411122"/>
            <a:ext cx="5975541" cy="6356958"/>
          </a:xfrm>
          <a:custGeom>
            <a:avLst/>
            <a:gdLst/>
            <a:ahLst/>
            <a:cxnLst/>
            <a:rect l="l" t="t" r="r" b="b"/>
            <a:pathLst>
              <a:path w="5975541" h="6356958">
                <a:moveTo>
                  <a:pt x="0" y="0"/>
                </a:moveTo>
                <a:lnTo>
                  <a:pt x="5975541" y="0"/>
                </a:lnTo>
                <a:lnTo>
                  <a:pt x="5975541" y="6356958"/>
                </a:lnTo>
                <a:lnTo>
                  <a:pt x="0" y="6356958"/>
                </a:lnTo>
                <a:lnTo>
                  <a:pt x="0" y="0"/>
                </a:lnTo>
                <a:close/>
              </a:path>
            </a:pathLst>
          </a:custGeom>
          <a:blipFill>
            <a:blip r:embed="rId12"/>
            <a:stretch>
              <a:fillRect/>
            </a:stretch>
          </a:blipFill>
        </p:spPr>
      </p:sp>
      <p:sp>
        <p:nvSpPr>
          <p:cNvPr id="13" name="Freeform 13"/>
          <p:cNvSpPr/>
          <p:nvPr/>
        </p:nvSpPr>
        <p:spPr>
          <a:xfrm>
            <a:off x="9971442" y="3500400"/>
            <a:ext cx="5459038" cy="6356958"/>
          </a:xfrm>
          <a:custGeom>
            <a:avLst/>
            <a:gdLst/>
            <a:ahLst/>
            <a:cxnLst/>
            <a:rect l="l" t="t" r="r" b="b"/>
            <a:pathLst>
              <a:path w="5459038" h="6356958">
                <a:moveTo>
                  <a:pt x="0" y="0"/>
                </a:moveTo>
                <a:lnTo>
                  <a:pt x="5459038" y="0"/>
                </a:lnTo>
                <a:lnTo>
                  <a:pt x="5459038" y="6356958"/>
                </a:lnTo>
                <a:lnTo>
                  <a:pt x="0" y="6356958"/>
                </a:lnTo>
                <a:lnTo>
                  <a:pt x="0" y="0"/>
                </a:lnTo>
                <a:close/>
              </a:path>
            </a:pathLst>
          </a:custGeom>
          <a:blipFill>
            <a:blip r:embed="rId13"/>
            <a:stretch>
              <a:fillRect/>
            </a:stretch>
          </a:blipFill>
        </p:spPr>
      </p:sp>
      <p:sp>
        <p:nvSpPr>
          <p:cNvPr id="14" name="TextBox 14"/>
          <p:cNvSpPr txBox="1"/>
          <p:nvPr/>
        </p:nvSpPr>
        <p:spPr>
          <a:xfrm>
            <a:off x="4668338" y="868887"/>
            <a:ext cx="8951325" cy="2542235"/>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670060" y="282168"/>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2635047" y="2836905"/>
            <a:ext cx="1551442" cy="1053041"/>
          </a:xfrm>
          <a:custGeom>
            <a:avLst/>
            <a:gdLst/>
            <a:ahLst/>
            <a:cxnLst/>
            <a:rect l="l" t="t" r="r" b="b"/>
            <a:pathLst>
              <a:path w="1551442" h="1053041">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8275431" y="2836905"/>
            <a:ext cx="1551442" cy="1053041"/>
          </a:xfrm>
          <a:custGeom>
            <a:avLst/>
            <a:gdLst/>
            <a:ahLst/>
            <a:cxnLst/>
            <a:rect l="l" t="t" r="r" b="b"/>
            <a:pathLst>
              <a:path w="1551442" h="1053041">
                <a:moveTo>
                  <a:pt x="0" y="0"/>
                </a:moveTo>
                <a:lnTo>
                  <a:pt x="1551443" y="0"/>
                </a:lnTo>
                <a:lnTo>
                  <a:pt x="1551443"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9"/>
            <a:stretch>
              <a:fillRect/>
            </a:stretch>
          </a:blipFill>
        </p:spPr>
      </p:sp>
      <p:sp>
        <p:nvSpPr>
          <p:cNvPr id="10" name="Freeform 10"/>
          <p:cNvSpPr/>
          <p:nvPr/>
        </p:nvSpPr>
        <p:spPr>
          <a:xfrm flipH="1">
            <a:off x="13196359" y="9088264"/>
            <a:ext cx="4218836" cy="1360575"/>
          </a:xfrm>
          <a:custGeom>
            <a:avLst/>
            <a:gdLst/>
            <a:ahLst/>
            <a:cxnLst/>
            <a:rect l="l" t="t" r="r" b="b"/>
            <a:pathLst>
              <a:path w="4218836" h="1360575">
                <a:moveTo>
                  <a:pt x="4218837" y="0"/>
                </a:moveTo>
                <a:lnTo>
                  <a:pt x="0" y="0"/>
                </a:lnTo>
                <a:lnTo>
                  <a:pt x="0" y="1360575"/>
                </a:lnTo>
                <a:lnTo>
                  <a:pt x="4218837" y="1360575"/>
                </a:lnTo>
                <a:lnTo>
                  <a:pt x="4218837" y="0"/>
                </a:lnTo>
                <a:close/>
              </a:path>
            </a:pathLst>
          </a:custGeom>
          <a:blipFill>
            <a:blip r:embed="rId10"/>
            <a:stretch>
              <a:fillRect/>
            </a:stretch>
          </a:blipFill>
        </p:spPr>
      </p:sp>
      <p:sp>
        <p:nvSpPr>
          <p:cNvPr id="11" name="Freeform 11"/>
          <p:cNvSpPr/>
          <p:nvPr/>
        </p:nvSpPr>
        <p:spPr>
          <a:xfrm rot="981436">
            <a:off x="16572413" y="7986681"/>
            <a:ext cx="3326511" cy="2539456"/>
          </a:xfrm>
          <a:custGeom>
            <a:avLst/>
            <a:gdLst/>
            <a:ahLst/>
            <a:cxnLst/>
            <a:rect l="l" t="t" r="r" b="b"/>
            <a:pathLst>
              <a:path w="3326511" h="2539456">
                <a:moveTo>
                  <a:pt x="0" y="0"/>
                </a:moveTo>
                <a:lnTo>
                  <a:pt x="3326511" y="0"/>
                </a:lnTo>
                <a:lnTo>
                  <a:pt x="3326511" y="2539456"/>
                </a:lnTo>
                <a:lnTo>
                  <a:pt x="0" y="2539456"/>
                </a:lnTo>
                <a:lnTo>
                  <a:pt x="0" y="0"/>
                </a:lnTo>
                <a:close/>
              </a:path>
            </a:pathLst>
          </a:custGeom>
          <a:blipFill>
            <a:blip r:embed="rId11"/>
            <a:stretch>
              <a:fillRect t="-3816" b="-3816"/>
            </a:stretch>
          </a:blipFill>
        </p:spPr>
      </p:sp>
      <p:sp>
        <p:nvSpPr>
          <p:cNvPr id="12" name="Freeform 12"/>
          <p:cNvSpPr/>
          <p:nvPr/>
        </p:nvSpPr>
        <p:spPr>
          <a:xfrm flipV="1">
            <a:off x="-209869" y="7844453"/>
            <a:ext cx="4379014" cy="3026993"/>
          </a:xfrm>
          <a:custGeom>
            <a:avLst/>
            <a:gdLst/>
            <a:ahLst/>
            <a:cxnLst/>
            <a:rect l="l" t="t" r="r" b="b"/>
            <a:pathLst>
              <a:path w="4379014" h="3026993">
                <a:moveTo>
                  <a:pt x="0" y="3026993"/>
                </a:moveTo>
                <a:lnTo>
                  <a:pt x="4379014" y="3026993"/>
                </a:lnTo>
                <a:lnTo>
                  <a:pt x="4379014" y="0"/>
                </a:lnTo>
                <a:lnTo>
                  <a:pt x="0" y="0"/>
                </a:lnTo>
                <a:lnTo>
                  <a:pt x="0" y="3026993"/>
                </a:lnTo>
                <a:close/>
              </a:path>
            </a:pathLst>
          </a:custGeom>
          <a:blipFill>
            <a:blip r:embed="rId12"/>
            <a:stretch>
              <a:fillRect/>
            </a:stretch>
          </a:blipFill>
        </p:spPr>
      </p:sp>
      <p:sp>
        <p:nvSpPr>
          <p:cNvPr id="13" name="Freeform 13"/>
          <p:cNvSpPr/>
          <p:nvPr/>
        </p:nvSpPr>
        <p:spPr>
          <a:xfrm rot="3902558">
            <a:off x="-613479" y="7380671"/>
            <a:ext cx="2036199" cy="2526823"/>
          </a:xfrm>
          <a:custGeom>
            <a:avLst/>
            <a:gdLst/>
            <a:ahLst/>
            <a:cxnLst/>
            <a:rect l="l" t="t" r="r" b="b"/>
            <a:pathLst>
              <a:path w="2036199" h="2526823">
                <a:moveTo>
                  <a:pt x="0" y="0"/>
                </a:moveTo>
                <a:lnTo>
                  <a:pt x="2036199" y="0"/>
                </a:lnTo>
                <a:lnTo>
                  <a:pt x="2036199" y="2526824"/>
                </a:lnTo>
                <a:lnTo>
                  <a:pt x="0" y="2526824"/>
                </a:lnTo>
                <a:lnTo>
                  <a:pt x="0" y="0"/>
                </a:lnTo>
                <a:close/>
              </a:path>
            </a:pathLst>
          </a:custGeom>
          <a:blipFill>
            <a:blip r:embed="rId13"/>
            <a:stretch>
              <a:fillRect/>
            </a:stretch>
          </a:blipFill>
        </p:spPr>
      </p:sp>
      <p:sp>
        <p:nvSpPr>
          <p:cNvPr id="14" name="Freeform 14"/>
          <p:cNvSpPr/>
          <p:nvPr/>
        </p:nvSpPr>
        <p:spPr>
          <a:xfrm>
            <a:off x="13917782" y="2836905"/>
            <a:ext cx="1551442" cy="1053041"/>
          </a:xfrm>
          <a:custGeom>
            <a:avLst/>
            <a:gdLst/>
            <a:ahLst/>
            <a:cxnLst/>
            <a:rect l="l" t="t" r="r" b="b"/>
            <a:pathLst>
              <a:path w="1551442" h="1053041">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2608788" y="6179397"/>
            <a:ext cx="1551442" cy="1053041"/>
          </a:xfrm>
          <a:custGeom>
            <a:avLst/>
            <a:gdLst/>
            <a:ahLst/>
            <a:cxnLst/>
            <a:rect l="l" t="t" r="r" b="b"/>
            <a:pathLst>
              <a:path w="1551442" h="1053041">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8249172" y="6179397"/>
            <a:ext cx="1551442" cy="1053041"/>
          </a:xfrm>
          <a:custGeom>
            <a:avLst/>
            <a:gdLst/>
            <a:ahLst/>
            <a:cxnLst/>
            <a:rect l="l" t="t" r="r" b="b"/>
            <a:pathLst>
              <a:path w="1551442" h="1053041">
                <a:moveTo>
                  <a:pt x="0" y="0"/>
                </a:moveTo>
                <a:lnTo>
                  <a:pt x="1551442" y="0"/>
                </a:lnTo>
                <a:lnTo>
                  <a:pt x="1551442" y="1053041"/>
                </a:lnTo>
                <a:lnTo>
                  <a:pt x="0" y="10530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5162670" y="243840"/>
            <a:ext cx="7962661" cy="2474351"/>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Key Features</a:t>
            </a:r>
          </a:p>
        </p:txBody>
      </p:sp>
      <p:sp>
        <p:nvSpPr>
          <p:cNvPr id="18" name="TextBox 18"/>
          <p:cNvSpPr txBox="1"/>
          <p:nvPr/>
        </p:nvSpPr>
        <p:spPr>
          <a:xfrm>
            <a:off x="3181037" y="2858488"/>
            <a:ext cx="459462"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1</a:t>
            </a:r>
          </a:p>
        </p:txBody>
      </p:sp>
      <p:sp>
        <p:nvSpPr>
          <p:cNvPr id="19" name="TextBox 19"/>
          <p:cNvSpPr txBox="1"/>
          <p:nvPr/>
        </p:nvSpPr>
        <p:spPr>
          <a:xfrm>
            <a:off x="8821422" y="2858488"/>
            <a:ext cx="459462"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2</a:t>
            </a:r>
          </a:p>
        </p:txBody>
      </p:sp>
      <p:sp>
        <p:nvSpPr>
          <p:cNvPr id="20" name="TextBox 20"/>
          <p:cNvSpPr txBox="1"/>
          <p:nvPr/>
        </p:nvSpPr>
        <p:spPr>
          <a:xfrm>
            <a:off x="14532906" y="2858488"/>
            <a:ext cx="321194"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3</a:t>
            </a:r>
          </a:p>
        </p:txBody>
      </p:sp>
      <p:sp>
        <p:nvSpPr>
          <p:cNvPr id="21" name="TextBox 21"/>
          <p:cNvSpPr txBox="1"/>
          <p:nvPr/>
        </p:nvSpPr>
        <p:spPr>
          <a:xfrm>
            <a:off x="1120125" y="3892202"/>
            <a:ext cx="4074219" cy="614182"/>
          </a:xfrm>
          <a:prstGeom prst="rect">
            <a:avLst/>
          </a:prstGeom>
        </p:spPr>
        <p:txBody>
          <a:bodyPr wrap="square" lIns="0" tIns="0" rIns="0" bIns="0" rtlCol="0" anchor="t">
            <a:spAutoFit/>
          </a:bodyPr>
          <a:lstStyle/>
          <a:p>
            <a:pPr algn="ctr">
              <a:lnSpc>
                <a:spcPts val="4942"/>
              </a:lnSpc>
              <a:spcBef>
                <a:spcPct val="0"/>
              </a:spcBef>
            </a:pPr>
            <a:r>
              <a:rPr lang="en-US" sz="3530" dirty="0">
                <a:solidFill>
                  <a:srgbClr val="623416"/>
                </a:solidFill>
                <a:latin typeface="RUMBLE BRAVE"/>
                <a:ea typeface="RUMBLE BRAVE"/>
                <a:cs typeface="RUMBLE BRAVE"/>
                <a:sym typeface="RUMBLE BRAVE"/>
              </a:rPr>
              <a:t>Categorized Navigation</a:t>
            </a:r>
          </a:p>
        </p:txBody>
      </p:sp>
      <p:sp>
        <p:nvSpPr>
          <p:cNvPr id="22" name="TextBox 22"/>
          <p:cNvSpPr txBox="1"/>
          <p:nvPr/>
        </p:nvSpPr>
        <p:spPr>
          <a:xfrm>
            <a:off x="1551747" y="4484352"/>
            <a:ext cx="3417317" cy="1231933"/>
          </a:xfrm>
          <a:prstGeom prst="rect">
            <a:avLst/>
          </a:prstGeom>
        </p:spPr>
        <p:txBody>
          <a:bodyPr lIns="0" tIns="0" rIns="0" bIns="0" rtlCol="0" anchor="t">
            <a:spAutoFit/>
          </a:bodyPr>
          <a:lstStyle/>
          <a:p>
            <a:pPr algn="ctr">
              <a:lnSpc>
                <a:spcPts val="3294"/>
              </a:lnSpc>
              <a:spcBef>
                <a:spcPct val="0"/>
              </a:spcBef>
            </a:pPr>
            <a:r>
              <a:rPr lang="en-US" sz="2353" dirty="0">
                <a:solidFill>
                  <a:srgbClr val="623416"/>
                </a:solidFill>
                <a:latin typeface="Harnet Serif"/>
                <a:ea typeface="Harnet Serif"/>
                <a:cs typeface="Harnet Serif"/>
                <a:sym typeface="Harnet Serif"/>
              </a:rPr>
              <a:t>Intuitive "Art," "History," "Fashion" sections for easy browsing.</a:t>
            </a:r>
          </a:p>
        </p:txBody>
      </p:sp>
      <p:sp>
        <p:nvSpPr>
          <p:cNvPr id="23" name="TextBox 23"/>
          <p:cNvSpPr txBox="1"/>
          <p:nvPr/>
        </p:nvSpPr>
        <p:spPr>
          <a:xfrm>
            <a:off x="12423227" y="3892202"/>
            <a:ext cx="4744648" cy="614182"/>
          </a:xfrm>
          <a:prstGeom prst="rect">
            <a:avLst/>
          </a:prstGeom>
        </p:spPr>
        <p:txBody>
          <a:bodyPr lIns="0" tIns="0" rIns="0" bIns="0" rtlCol="0" anchor="t">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Curated Educational Content</a:t>
            </a:r>
          </a:p>
        </p:txBody>
      </p:sp>
      <p:sp>
        <p:nvSpPr>
          <p:cNvPr id="24" name="TextBox 24"/>
          <p:cNvSpPr txBox="1"/>
          <p:nvPr/>
        </p:nvSpPr>
        <p:spPr>
          <a:xfrm>
            <a:off x="12984844" y="4484352"/>
            <a:ext cx="3417317" cy="817239"/>
          </a:xfrm>
          <a:prstGeom prst="rect">
            <a:avLst/>
          </a:prstGeom>
        </p:spPr>
        <p:txBody>
          <a:bodyPr lIns="0" tIns="0" rIns="0" bIns="0" rtlCol="0" anchor="t">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Well-researched info, fun facts, quizzes</a:t>
            </a:r>
          </a:p>
        </p:txBody>
      </p:sp>
      <p:sp>
        <p:nvSpPr>
          <p:cNvPr id="25" name="TextBox 25"/>
          <p:cNvSpPr txBox="1"/>
          <p:nvPr/>
        </p:nvSpPr>
        <p:spPr>
          <a:xfrm>
            <a:off x="6073546" y="3892202"/>
            <a:ext cx="5454255" cy="614182"/>
          </a:xfrm>
          <a:prstGeom prst="rect">
            <a:avLst/>
          </a:prstGeom>
        </p:spPr>
        <p:txBody>
          <a:bodyPr wrap="square" lIns="0" tIns="0" rIns="0" bIns="0" rtlCol="0" anchor="t">
            <a:spAutoFit/>
          </a:bodyPr>
          <a:lstStyle/>
          <a:p>
            <a:pPr algn="ctr">
              <a:lnSpc>
                <a:spcPts val="4942"/>
              </a:lnSpc>
              <a:spcBef>
                <a:spcPct val="0"/>
              </a:spcBef>
            </a:pPr>
            <a:r>
              <a:rPr lang="en-US" sz="3530" dirty="0">
                <a:solidFill>
                  <a:srgbClr val="623416"/>
                </a:solidFill>
                <a:latin typeface="RUMBLE BRAVE"/>
                <a:ea typeface="RUMBLE BRAVE"/>
                <a:cs typeface="RUMBLE BRAVE"/>
                <a:sym typeface="RUMBLE BRAVE"/>
              </a:rPr>
              <a:t>Interactive Learning Modules</a:t>
            </a:r>
          </a:p>
        </p:txBody>
      </p:sp>
      <p:sp>
        <p:nvSpPr>
          <p:cNvPr id="26" name="TextBox 26"/>
          <p:cNvSpPr txBox="1"/>
          <p:nvPr/>
        </p:nvSpPr>
        <p:spPr>
          <a:xfrm>
            <a:off x="7342494" y="4484352"/>
            <a:ext cx="3583650" cy="817239"/>
          </a:xfrm>
          <a:prstGeom prst="rect">
            <a:avLst/>
          </a:prstGeom>
        </p:spPr>
        <p:txBody>
          <a:bodyPr lIns="0" tIns="0" rIns="0" bIns="0" rtlCol="0" anchor="t">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Quick summary of AI Art, Mini-Games and AI Chatbot</a:t>
            </a:r>
          </a:p>
        </p:txBody>
      </p:sp>
      <p:sp>
        <p:nvSpPr>
          <p:cNvPr id="27" name="TextBox 27"/>
          <p:cNvSpPr txBox="1"/>
          <p:nvPr/>
        </p:nvSpPr>
        <p:spPr>
          <a:xfrm>
            <a:off x="3154778" y="6200981"/>
            <a:ext cx="459462"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4</a:t>
            </a:r>
          </a:p>
        </p:txBody>
      </p:sp>
      <p:sp>
        <p:nvSpPr>
          <p:cNvPr id="28" name="TextBox 28"/>
          <p:cNvSpPr txBox="1"/>
          <p:nvPr/>
        </p:nvSpPr>
        <p:spPr>
          <a:xfrm>
            <a:off x="8795162" y="6200981"/>
            <a:ext cx="459462"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5</a:t>
            </a:r>
          </a:p>
        </p:txBody>
      </p:sp>
      <p:sp>
        <p:nvSpPr>
          <p:cNvPr id="29" name="TextBox 29"/>
          <p:cNvSpPr txBox="1"/>
          <p:nvPr/>
        </p:nvSpPr>
        <p:spPr>
          <a:xfrm>
            <a:off x="1370509" y="7234694"/>
            <a:ext cx="4074219" cy="614182"/>
          </a:xfrm>
          <a:prstGeom prst="rect">
            <a:avLst/>
          </a:prstGeom>
        </p:spPr>
        <p:txBody>
          <a:bodyPr wrap="square" lIns="0" tIns="0" rIns="0" bIns="0" rtlCol="0" anchor="t">
            <a:spAutoFit/>
          </a:bodyPr>
          <a:lstStyle/>
          <a:p>
            <a:pPr algn="ctr">
              <a:lnSpc>
                <a:spcPts val="4942"/>
              </a:lnSpc>
              <a:spcBef>
                <a:spcPct val="0"/>
              </a:spcBef>
            </a:pPr>
            <a:r>
              <a:rPr lang="en-US" sz="3530" dirty="0">
                <a:solidFill>
                  <a:srgbClr val="623416"/>
                </a:solidFill>
                <a:latin typeface="RUMBLE BRAVE"/>
                <a:ea typeface="RUMBLE BRAVE"/>
                <a:cs typeface="RUMBLE BRAVE"/>
                <a:sym typeface="RUMBLE BRAVE"/>
              </a:rPr>
              <a:t>Immersive Video Content</a:t>
            </a:r>
          </a:p>
        </p:txBody>
      </p:sp>
      <p:sp>
        <p:nvSpPr>
          <p:cNvPr id="30" name="TextBox 30"/>
          <p:cNvSpPr txBox="1"/>
          <p:nvPr/>
        </p:nvSpPr>
        <p:spPr>
          <a:xfrm>
            <a:off x="1525488" y="7826844"/>
            <a:ext cx="3417317" cy="817239"/>
          </a:xfrm>
          <a:prstGeom prst="rect">
            <a:avLst/>
          </a:prstGeom>
        </p:spPr>
        <p:txBody>
          <a:bodyPr lIns="0" tIns="0" rIns="0" bIns="0" rtlCol="0" anchor="t">
            <a:spAutoFit/>
          </a:bodyPr>
          <a:lstStyle/>
          <a:p>
            <a:pPr algn="ctr">
              <a:lnSpc>
                <a:spcPts val="3294"/>
              </a:lnSpc>
              <a:spcBef>
                <a:spcPct val="0"/>
              </a:spcBef>
            </a:pPr>
            <a:r>
              <a:rPr lang="en-US" sz="2353" dirty="0">
                <a:solidFill>
                  <a:srgbClr val="623416"/>
                </a:solidFill>
                <a:latin typeface="Harnet Serif"/>
                <a:ea typeface="Harnet Serif"/>
                <a:cs typeface="Harnet Serif"/>
                <a:sym typeface="Harnet Serif"/>
              </a:rPr>
              <a:t>Visual journeys in History and Fashion</a:t>
            </a:r>
          </a:p>
        </p:txBody>
      </p:sp>
      <p:sp>
        <p:nvSpPr>
          <p:cNvPr id="31" name="TextBox 31"/>
          <p:cNvSpPr txBox="1"/>
          <p:nvPr/>
        </p:nvSpPr>
        <p:spPr>
          <a:xfrm>
            <a:off x="7551593" y="7234694"/>
            <a:ext cx="2969427" cy="614182"/>
          </a:xfrm>
          <a:prstGeom prst="rect">
            <a:avLst/>
          </a:prstGeom>
        </p:spPr>
        <p:txBody>
          <a:bodyPr wrap="square" lIns="0" tIns="0" rIns="0" bIns="0" rtlCol="0" anchor="t">
            <a:spAutoFit/>
          </a:bodyPr>
          <a:lstStyle/>
          <a:p>
            <a:pPr algn="ctr">
              <a:lnSpc>
                <a:spcPts val="4942"/>
              </a:lnSpc>
              <a:spcBef>
                <a:spcPct val="0"/>
              </a:spcBef>
            </a:pPr>
            <a:r>
              <a:rPr lang="en-US" sz="3530" dirty="0">
                <a:solidFill>
                  <a:srgbClr val="623416"/>
                </a:solidFill>
                <a:latin typeface="RUMBLE BRAVE"/>
                <a:ea typeface="RUMBLE BRAVE"/>
                <a:cs typeface="RUMBLE BRAVE"/>
                <a:sym typeface="RUMBLE BRAVE"/>
              </a:rPr>
              <a:t>Responsive Design</a:t>
            </a:r>
          </a:p>
        </p:txBody>
      </p:sp>
      <p:sp>
        <p:nvSpPr>
          <p:cNvPr id="32" name="TextBox 32"/>
          <p:cNvSpPr txBox="1"/>
          <p:nvPr/>
        </p:nvSpPr>
        <p:spPr>
          <a:xfrm>
            <a:off x="7316234" y="7826844"/>
            <a:ext cx="3417317" cy="817239"/>
          </a:xfrm>
          <a:prstGeom prst="rect">
            <a:avLst/>
          </a:prstGeom>
        </p:spPr>
        <p:txBody>
          <a:bodyPr lIns="0" tIns="0" rIns="0" bIns="0" rtlCol="0" anchor="t">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Animated desing for webpage</a:t>
            </a:r>
          </a:p>
        </p:txBody>
      </p:sp>
      <p:sp>
        <p:nvSpPr>
          <p:cNvPr id="33" name="Freeform 33"/>
          <p:cNvSpPr/>
          <p:nvPr/>
        </p:nvSpPr>
        <p:spPr>
          <a:xfrm>
            <a:off x="14078379" y="6169170"/>
            <a:ext cx="1551442" cy="1053041"/>
          </a:xfrm>
          <a:custGeom>
            <a:avLst/>
            <a:gdLst/>
            <a:ahLst/>
            <a:cxnLst/>
            <a:rect l="l" t="t" r="r" b="b"/>
            <a:pathLst>
              <a:path w="1551442" h="1053041">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TextBox 34"/>
          <p:cNvSpPr txBox="1"/>
          <p:nvPr/>
        </p:nvSpPr>
        <p:spPr>
          <a:xfrm>
            <a:off x="14624369" y="6190754"/>
            <a:ext cx="459462"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6</a:t>
            </a:r>
          </a:p>
        </p:txBody>
      </p:sp>
      <p:sp>
        <p:nvSpPr>
          <p:cNvPr id="35" name="TextBox 35"/>
          <p:cNvSpPr txBox="1"/>
          <p:nvPr/>
        </p:nvSpPr>
        <p:spPr>
          <a:xfrm>
            <a:off x="13835789" y="7224467"/>
            <a:ext cx="2240718" cy="614182"/>
          </a:xfrm>
          <a:prstGeom prst="rect">
            <a:avLst/>
          </a:prstGeom>
        </p:spPr>
        <p:txBody>
          <a:bodyPr lIns="0" tIns="0" rIns="0" bIns="0" rtlCol="0" anchor="t">
            <a:spAutoFit/>
          </a:bodyPr>
          <a:lstStyle/>
          <a:p>
            <a:pPr algn="ctr">
              <a:lnSpc>
                <a:spcPts val="4942"/>
              </a:lnSpc>
              <a:spcBef>
                <a:spcPct val="0"/>
              </a:spcBef>
            </a:pPr>
            <a:r>
              <a:rPr lang="en-US" sz="3530">
                <a:solidFill>
                  <a:srgbClr val="623416"/>
                </a:solidFill>
                <a:latin typeface="RUMBLE BRAVE"/>
                <a:ea typeface="RUMBLE BRAVE"/>
                <a:cs typeface="RUMBLE BRAVE"/>
                <a:sym typeface="RUMBLE BRAVE"/>
              </a:rPr>
              <a:t>USER-Friendly</a:t>
            </a:r>
          </a:p>
        </p:txBody>
      </p:sp>
      <p:sp>
        <p:nvSpPr>
          <p:cNvPr id="36" name="TextBox 36"/>
          <p:cNvSpPr txBox="1"/>
          <p:nvPr/>
        </p:nvSpPr>
        <p:spPr>
          <a:xfrm>
            <a:off x="13145441" y="7816618"/>
            <a:ext cx="3417317" cy="817239"/>
          </a:xfrm>
          <a:prstGeom prst="rect">
            <a:avLst/>
          </a:prstGeom>
        </p:spPr>
        <p:txBody>
          <a:bodyPr lIns="0" tIns="0" rIns="0" bIns="0" rtlCol="0" anchor="t">
            <a:spAutoFit/>
          </a:bodyPr>
          <a:lstStyle/>
          <a:p>
            <a:pPr algn="ctr">
              <a:lnSpc>
                <a:spcPts val="3294"/>
              </a:lnSpc>
            </a:pPr>
            <a:r>
              <a:rPr lang="en-US" sz="2353">
                <a:solidFill>
                  <a:srgbClr val="623416"/>
                </a:solidFill>
                <a:latin typeface="Harnet Serif"/>
                <a:ea typeface="Harnet Serif"/>
                <a:cs typeface="Harnet Serif"/>
                <a:sym typeface="Harnet Serif"/>
              </a:rPr>
              <a:t>Able to switch </a:t>
            </a:r>
          </a:p>
          <a:p>
            <a:pPr algn="ctr">
              <a:lnSpc>
                <a:spcPts val="3294"/>
              </a:lnSpc>
              <a:spcBef>
                <a:spcPct val="0"/>
              </a:spcBef>
            </a:pPr>
            <a:r>
              <a:rPr lang="en-US" sz="2353">
                <a:solidFill>
                  <a:srgbClr val="623416"/>
                </a:solidFill>
                <a:latin typeface="Harnet Serif"/>
                <a:ea typeface="Harnet Serif"/>
                <a:cs typeface="Harnet Serif"/>
                <a:sym typeface="Harnet Serif"/>
              </a:rPr>
              <a:t>light/dark mode</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TextBox 7"/>
          <p:cNvSpPr txBox="1"/>
          <p:nvPr/>
        </p:nvSpPr>
        <p:spPr>
          <a:xfrm>
            <a:off x="4715880" y="243840"/>
            <a:ext cx="8856241" cy="2533312"/>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meet the team</a:t>
            </a:r>
          </a:p>
        </p:txBody>
      </p:sp>
      <p:sp>
        <p:nvSpPr>
          <p:cNvPr id="8" name="Freeform 8"/>
          <p:cNvSpPr/>
          <p:nvPr/>
        </p:nvSpPr>
        <p:spPr>
          <a:xfrm>
            <a:off x="3885996" y="6793355"/>
            <a:ext cx="4996065" cy="1055419"/>
          </a:xfrm>
          <a:custGeom>
            <a:avLst/>
            <a:gdLst/>
            <a:ahLst/>
            <a:cxnLst/>
            <a:rect l="l" t="t" r="r" b="b"/>
            <a:pathLst>
              <a:path w="4996065" h="1055419">
                <a:moveTo>
                  <a:pt x="0" y="0"/>
                </a:moveTo>
                <a:lnTo>
                  <a:pt x="4996065" y="0"/>
                </a:lnTo>
                <a:lnTo>
                  <a:pt x="4996065" y="1055418"/>
                </a:lnTo>
                <a:lnTo>
                  <a:pt x="0" y="10554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4207546" y="6874379"/>
            <a:ext cx="4352966" cy="808793"/>
          </a:xfrm>
          <a:prstGeom prst="rect">
            <a:avLst/>
          </a:prstGeom>
        </p:spPr>
        <p:txBody>
          <a:bodyPr lIns="0" tIns="0" rIns="0" bIns="0" rtlCol="0" anchor="t">
            <a:spAutoFit/>
          </a:bodyPr>
          <a:lstStyle/>
          <a:p>
            <a:pPr algn="ctr">
              <a:lnSpc>
                <a:spcPts val="6553"/>
              </a:lnSpc>
            </a:pPr>
            <a:r>
              <a:rPr lang="en-US" sz="4681" b="1">
                <a:solidFill>
                  <a:srgbClr val="FFFFFF"/>
                </a:solidFill>
                <a:latin typeface="Harnet Serif Bold"/>
                <a:ea typeface="Harnet Serif Bold"/>
                <a:cs typeface="Harnet Serif Bold"/>
                <a:sym typeface="Harnet Serif Bold"/>
              </a:rPr>
              <a:t>Lim Xin Ru</a:t>
            </a:r>
          </a:p>
        </p:txBody>
      </p:sp>
      <p:sp>
        <p:nvSpPr>
          <p:cNvPr id="10" name="Freeform 10"/>
          <p:cNvSpPr/>
          <p:nvPr/>
        </p:nvSpPr>
        <p:spPr>
          <a:xfrm>
            <a:off x="3885996" y="3495112"/>
            <a:ext cx="4996065" cy="1055419"/>
          </a:xfrm>
          <a:custGeom>
            <a:avLst/>
            <a:gdLst/>
            <a:ahLst/>
            <a:cxnLst/>
            <a:rect l="l" t="t" r="r" b="b"/>
            <a:pathLst>
              <a:path w="4996065" h="1055419">
                <a:moveTo>
                  <a:pt x="0" y="0"/>
                </a:moveTo>
                <a:lnTo>
                  <a:pt x="4996065" y="0"/>
                </a:lnTo>
                <a:lnTo>
                  <a:pt x="4996065" y="1055419"/>
                </a:lnTo>
                <a:lnTo>
                  <a:pt x="0" y="10554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4207546" y="3576136"/>
            <a:ext cx="4352966" cy="808793"/>
          </a:xfrm>
          <a:prstGeom prst="rect">
            <a:avLst/>
          </a:prstGeom>
        </p:spPr>
        <p:txBody>
          <a:bodyPr lIns="0" tIns="0" rIns="0" bIns="0" rtlCol="0" anchor="t">
            <a:spAutoFit/>
          </a:bodyPr>
          <a:lstStyle/>
          <a:p>
            <a:pPr algn="ctr">
              <a:lnSpc>
                <a:spcPts val="6553"/>
              </a:lnSpc>
            </a:pPr>
            <a:r>
              <a:rPr lang="en-US" sz="4681" b="1">
                <a:solidFill>
                  <a:srgbClr val="FFFFFF"/>
                </a:solidFill>
                <a:latin typeface="Harnet Serif Bold"/>
                <a:ea typeface="Harnet Serif Bold"/>
                <a:cs typeface="Harnet Serif Bold"/>
                <a:sym typeface="Harnet Serif Bold"/>
              </a:rPr>
              <a:t>Lim Xin Bing</a:t>
            </a:r>
          </a:p>
        </p:txBody>
      </p:sp>
      <p:sp>
        <p:nvSpPr>
          <p:cNvPr id="12" name="Freeform 12"/>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9"/>
            <a:stretch>
              <a:fillRect/>
            </a:stretch>
          </a:blipFill>
        </p:spPr>
      </p:sp>
      <p:sp>
        <p:nvSpPr>
          <p:cNvPr id="13" name="Freeform 13"/>
          <p:cNvSpPr/>
          <p:nvPr/>
        </p:nvSpPr>
        <p:spPr>
          <a:xfrm flipH="1">
            <a:off x="13196359" y="9088264"/>
            <a:ext cx="4218836" cy="1360575"/>
          </a:xfrm>
          <a:custGeom>
            <a:avLst/>
            <a:gdLst/>
            <a:ahLst/>
            <a:cxnLst/>
            <a:rect l="l" t="t" r="r" b="b"/>
            <a:pathLst>
              <a:path w="4218836" h="1360575">
                <a:moveTo>
                  <a:pt x="4218837" y="0"/>
                </a:moveTo>
                <a:lnTo>
                  <a:pt x="0" y="0"/>
                </a:lnTo>
                <a:lnTo>
                  <a:pt x="0" y="1360575"/>
                </a:lnTo>
                <a:lnTo>
                  <a:pt x="4218837" y="1360575"/>
                </a:lnTo>
                <a:lnTo>
                  <a:pt x="4218837" y="0"/>
                </a:lnTo>
                <a:close/>
              </a:path>
            </a:pathLst>
          </a:custGeom>
          <a:blipFill>
            <a:blip r:embed="rId10"/>
            <a:stretch>
              <a:fillRect/>
            </a:stretch>
          </a:blipFill>
        </p:spPr>
      </p:sp>
      <p:sp>
        <p:nvSpPr>
          <p:cNvPr id="14" name="Freeform 14"/>
          <p:cNvSpPr/>
          <p:nvPr/>
        </p:nvSpPr>
        <p:spPr>
          <a:xfrm rot="981436">
            <a:off x="15596044" y="7818536"/>
            <a:ext cx="3326511" cy="2539456"/>
          </a:xfrm>
          <a:custGeom>
            <a:avLst/>
            <a:gdLst/>
            <a:ahLst/>
            <a:cxnLst/>
            <a:rect l="l" t="t" r="r" b="b"/>
            <a:pathLst>
              <a:path w="3326511" h="2539456">
                <a:moveTo>
                  <a:pt x="0" y="0"/>
                </a:moveTo>
                <a:lnTo>
                  <a:pt x="3326512" y="0"/>
                </a:lnTo>
                <a:lnTo>
                  <a:pt x="3326512" y="2539456"/>
                </a:lnTo>
                <a:lnTo>
                  <a:pt x="0" y="2539456"/>
                </a:lnTo>
                <a:lnTo>
                  <a:pt x="0" y="0"/>
                </a:lnTo>
                <a:close/>
              </a:path>
            </a:pathLst>
          </a:custGeom>
          <a:blipFill>
            <a:blip r:embed="rId11"/>
            <a:stretch>
              <a:fillRect t="-3816" b="-3816"/>
            </a:stretch>
          </a:blipFill>
        </p:spPr>
      </p:sp>
      <p:sp>
        <p:nvSpPr>
          <p:cNvPr id="15" name="Freeform 15"/>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12"/>
            <a:stretch>
              <a:fillRect/>
            </a:stretch>
          </a:blipFill>
        </p:spPr>
      </p:sp>
      <p:sp>
        <p:nvSpPr>
          <p:cNvPr id="16" name="Freeform 16"/>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13"/>
            <a:stretch>
              <a:fillRect/>
            </a:stretch>
          </a:blipFill>
        </p:spPr>
      </p:sp>
      <p:sp>
        <p:nvSpPr>
          <p:cNvPr id="17" name="TextBox 17"/>
          <p:cNvSpPr txBox="1"/>
          <p:nvPr/>
        </p:nvSpPr>
        <p:spPr>
          <a:xfrm>
            <a:off x="10389280" y="3372194"/>
            <a:ext cx="5406372" cy="1245252"/>
          </a:xfrm>
          <a:prstGeom prst="rect">
            <a:avLst/>
          </a:prstGeom>
        </p:spPr>
        <p:txBody>
          <a:bodyPr wrap="square" lIns="0" tIns="0" rIns="0" bIns="0" rtlCol="0" anchor="t">
            <a:spAutoFit/>
          </a:bodyPr>
          <a:lstStyle/>
          <a:p>
            <a:pPr algn="l">
              <a:lnSpc>
                <a:spcPts val="4996"/>
              </a:lnSpc>
            </a:pPr>
            <a:r>
              <a:rPr lang="en-US" sz="3569" dirty="0">
                <a:solidFill>
                  <a:srgbClr val="623416"/>
                </a:solidFill>
                <a:latin typeface="Harnet Serif"/>
                <a:ea typeface="Harnet Serif"/>
                <a:cs typeface="Harnet Serif"/>
                <a:sym typeface="Harnet Serif"/>
              </a:rPr>
              <a:t>14y/o</a:t>
            </a:r>
          </a:p>
          <a:p>
            <a:pPr algn="l">
              <a:lnSpc>
                <a:spcPts val="4996"/>
              </a:lnSpc>
              <a:spcBef>
                <a:spcPct val="0"/>
              </a:spcBef>
            </a:pPr>
            <a:r>
              <a:rPr lang="en-US" sz="3569" dirty="0">
                <a:solidFill>
                  <a:srgbClr val="623416"/>
                </a:solidFill>
                <a:latin typeface="Harnet Serif"/>
                <a:ea typeface="Harnet Serif"/>
                <a:cs typeface="Harnet Serif"/>
                <a:sym typeface="Harnet Serif"/>
              </a:rPr>
              <a:t>Main Programmer</a:t>
            </a:r>
          </a:p>
        </p:txBody>
      </p:sp>
      <p:sp>
        <p:nvSpPr>
          <p:cNvPr id="18" name="TextBox 18"/>
          <p:cNvSpPr txBox="1"/>
          <p:nvPr/>
        </p:nvSpPr>
        <p:spPr>
          <a:xfrm>
            <a:off x="10389280" y="6670437"/>
            <a:ext cx="4336973" cy="1245252"/>
          </a:xfrm>
          <a:prstGeom prst="rect">
            <a:avLst/>
          </a:prstGeom>
        </p:spPr>
        <p:txBody>
          <a:bodyPr wrap="square" lIns="0" tIns="0" rIns="0" bIns="0" rtlCol="0" anchor="t">
            <a:spAutoFit/>
          </a:bodyPr>
          <a:lstStyle/>
          <a:p>
            <a:pPr algn="l">
              <a:lnSpc>
                <a:spcPts val="4996"/>
              </a:lnSpc>
            </a:pPr>
            <a:r>
              <a:rPr lang="en-US" sz="3569" dirty="0">
                <a:solidFill>
                  <a:srgbClr val="623416"/>
                </a:solidFill>
                <a:latin typeface="Harnet Serif"/>
                <a:ea typeface="Harnet Serif"/>
                <a:cs typeface="Harnet Serif"/>
                <a:sym typeface="Harnet Serif"/>
              </a:rPr>
              <a:t>17y/o</a:t>
            </a:r>
          </a:p>
          <a:p>
            <a:pPr algn="l">
              <a:lnSpc>
                <a:spcPts val="4996"/>
              </a:lnSpc>
              <a:spcBef>
                <a:spcPct val="0"/>
              </a:spcBef>
            </a:pPr>
            <a:r>
              <a:rPr lang="en-US" sz="3569" dirty="0">
                <a:solidFill>
                  <a:srgbClr val="623416"/>
                </a:solidFill>
                <a:latin typeface="Harnet Serif"/>
                <a:ea typeface="Harnet Serif"/>
                <a:cs typeface="Harnet Serif"/>
                <a:sym typeface="Harnet Serif"/>
              </a:rPr>
              <a:t>Main Designer</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1005498" y="36878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6"/>
            <a:stretch>
              <a:fillRect/>
            </a:stretch>
          </a:blipFill>
        </p:spPr>
      </p:sp>
      <p:sp>
        <p:nvSpPr>
          <p:cNvPr id="7" name="Freeform 7"/>
          <p:cNvSpPr/>
          <p:nvPr/>
        </p:nvSpPr>
        <p:spPr>
          <a:xfrm flipH="1">
            <a:off x="13196359" y="9088264"/>
            <a:ext cx="4218836" cy="1360575"/>
          </a:xfrm>
          <a:custGeom>
            <a:avLst/>
            <a:gdLst/>
            <a:ahLst/>
            <a:cxnLst/>
            <a:rect l="l" t="t" r="r" b="b"/>
            <a:pathLst>
              <a:path w="4218836" h="1360575">
                <a:moveTo>
                  <a:pt x="4218837" y="0"/>
                </a:moveTo>
                <a:lnTo>
                  <a:pt x="0" y="0"/>
                </a:lnTo>
                <a:lnTo>
                  <a:pt x="0" y="1360575"/>
                </a:lnTo>
                <a:lnTo>
                  <a:pt x="4218837" y="1360575"/>
                </a:lnTo>
                <a:lnTo>
                  <a:pt x="4218837" y="0"/>
                </a:lnTo>
                <a:close/>
              </a:path>
            </a:pathLst>
          </a:custGeom>
          <a:blipFill>
            <a:blip r:embed="rId7"/>
            <a:stretch>
              <a:fillRect/>
            </a:stretch>
          </a:blipFill>
        </p:spPr>
      </p:sp>
      <p:sp>
        <p:nvSpPr>
          <p:cNvPr id="8" name="Freeform 8"/>
          <p:cNvSpPr/>
          <p:nvPr/>
        </p:nvSpPr>
        <p:spPr>
          <a:xfrm rot="981436">
            <a:off x="15596044" y="7818536"/>
            <a:ext cx="3326511" cy="2539456"/>
          </a:xfrm>
          <a:custGeom>
            <a:avLst/>
            <a:gdLst/>
            <a:ahLst/>
            <a:cxnLst/>
            <a:rect l="l" t="t" r="r" b="b"/>
            <a:pathLst>
              <a:path w="3326511" h="2539456">
                <a:moveTo>
                  <a:pt x="0" y="0"/>
                </a:moveTo>
                <a:lnTo>
                  <a:pt x="3326512" y="0"/>
                </a:lnTo>
                <a:lnTo>
                  <a:pt x="3326512" y="2539456"/>
                </a:lnTo>
                <a:lnTo>
                  <a:pt x="0" y="2539456"/>
                </a:lnTo>
                <a:lnTo>
                  <a:pt x="0" y="0"/>
                </a:lnTo>
                <a:close/>
              </a:path>
            </a:pathLst>
          </a:custGeom>
          <a:blipFill>
            <a:blip r:embed="rId8"/>
            <a:stretch>
              <a:fillRect t="-3816" b="-3816"/>
            </a:stretch>
          </a:blipFill>
        </p:spPr>
      </p:sp>
      <p:sp>
        <p:nvSpPr>
          <p:cNvPr id="9" name="Freeform 9"/>
          <p:cNvSpPr/>
          <p:nvPr/>
        </p:nvSpPr>
        <p:spPr>
          <a:xfrm flipV="1">
            <a:off x="-209869" y="7844453"/>
            <a:ext cx="4379014" cy="3026993"/>
          </a:xfrm>
          <a:custGeom>
            <a:avLst/>
            <a:gdLst/>
            <a:ahLst/>
            <a:cxnLst/>
            <a:rect l="l" t="t" r="r" b="b"/>
            <a:pathLst>
              <a:path w="4379014" h="3026993">
                <a:moveTo>
                  <a:pt x="0" y="3026993"/>
                </a:moveTo>
                <a:lnTo>
                  <a:pt x="4379014" y="3026993"/>
                </a:lnTo>
                <a:lnTo>
                  <a:pt x="4379014" y="0"/>
                </a:lnTo>
                <a:lnTo>
                  <a:pt x="0" y="0"/>
                </a:lnTo>
                <a:lnTo>
                  <a:pt x="0" y="3026993"/>
                </a:lnTo>
                <a:close/>
              </a:path>
            </a:pathLst>
          </a:custGeom>
          <a:blipFill>
            <a:blip r:embed="rId9"/>
            <a:stretch>
              <a:fillRect/>
            </a:stretch>
          </a:blipFill>
        </p:spPr>
      </p:sp>
      <p:sp>
        <p:nvSpPr>
          <p:cNvPr id="10" name="Freeform 10"/>
          <p:cNvSpPr/>
          <p:nvPr/>
        </p:nvSpPr>
        <p:spPr>
          <a:xfrm rot="3902558">
            <a:off x="-613479" y="7380671"/>
            <a:ext cx="2036199" cy="2526823"/>
          </a:xfrm>
          <a:custGeom>
            <a:avLst/>
            <a:gdLst/>
            <a:ahLst/>
            <a:cxnLst/>
            <a:rect l="l" t="t" r="r" b="b"/>
            <a:pathLst>
              <a:path w="2036199" h="2526823">
                <a:moveTo>
                  <a:pt x="0" y="0"/>
                </a:moveTo>
                <a:lnTo>
                  <a:pt x="2036199" y="0"/>
                </a:lnTo>
                <a:lnTo>
                  <a:pt x="2036199" y="2526824"/>
                </a:lnTo>
                <a:lnTo>
                  <a:pt x="0" y="2526824"/>
                </a:lnTo>
                <a:lnTo>
                  <a:pt x="0" y="0"/>
                </a:lnTo>
                <a:close/>
              </a:path>
            </a:pathLst>
          </a:custGeom>
          <a:blipFill>
            <a:blip r:embed="rId10"/>
            <a:stretch>
              <a:fillRect/>
            </a:stretch>
          </a:blipFill>
        </p:spPr>
      </p:sp>
      <p:sp>
        <p:nvSpPr>
          <p:cNvPr id="11" name="Freeform 11"/>
          <p:cNvSpPr/>
          <p:nvPr/>
        </p:nvSpPr>
        <p:spPr>
          <a:xfrm>
            <a:off x="7425928" y="4166093"/>
            <a:ext cx="2805166" cy="3235420"/>
          </a:xfrm>
          <a:custGeom>
            <a:avLst/>
            <a:gdLst/>
            <a:ahLst/>
            <a:cxnLst/>
            <a:rect l="l" t="t" r="r" b="b"/>
            <a:pathLst>
              <a:path w="2805166" h="3235420">
                <a:moveTo>
                  <a:pt x="0" y="0"/>
                </a:moveTo>
                <a:lnTo>
                  <a:pt x="2805166" y="0"/>
                </a:lnTo>
                <a:lnTo>
                  <a:pt x="2805166" y="3235420"/>
                </a:lnTo>
                <a:lnTo>
                  <a:pt x="0" y="3235420"/>
                </a:lnTo>
                <a:lnTo>
                  <a:pt x="0" y="0"/>
                </a:lnTo>
                <a:close/>
              </a:path>
            </a:pathLst>
          </a:custGeom>
          <a:blipFill>
            <a:blip r:embed="rId11"/>
            <a:stretch>
              <a:fillRect l="-1839" t="-21353" r="-1839"/>
            </a:stretch>
          </a:blipFill>
        </p:spPr>
      </p:sp>
      <p:sp>
        <p:nvSpPr>
          <p:cNvPr id="12" name="Freeform 12"/>
          <p:cNvSpPr/>
          <p:nvPr/>
        </p:nvSpPr>
        <p:spPr>
          <a:xfrm>
            <a:off x="2837436" y="4166093"/>
            <a:ext cx="2836869" cy="3235420"/>
          </a:xfrm>
          <a:custGeom>
            <a:avLst/>
            <a:gdLst/>
            <a:ahLst/>
            <a:cxnLst/>
            <a:rect l="l" t="t" r="r" b="b"/>
            <a:pathLst>
              <a:path w="2836869" h="3235420">
                <a:moveTo>
                  <a:pt x="0" y="0"/>
                </a:moveTo>
                <a:lnTo>
                  <a:pt x="2836869" y="0"/>
                </a:lnTo>
                <a:lnTo>
                  <a:pt x="2836869" y="3235420"/>
                </a:lnTo>
                <a:lnTo>
                  <a:pt x="0" y="3235420"/>
                </a:lnTo>
                <a:lnTo>
                  <a:pt x="0" y="0"/>
                </a:lnTo>
                <a:close/>
              </a:path>
            </a:pathLst>
          </a:custGeom>
          <a:blipFill>
            <a:blip r:embed="rId12"/>
            <a:stretch>
              <a:fillRect l="-82816" t="-26761" r="-82216" b="-3954"/>
            </a:stretch>
          </a:blipFill>
        </p:spPr>
      </p:sp>
      <p:sp>
        <p:nvSpPr>
          <p:cNvPr id="13" name="Freeform 13"/>
          <p:cNvSpPr/>
          <p:nvPr/>
        </p:nvSpPr>
        <p:spPr>
          <a:xfrm>
            <a:off x="11983694" y="4166093"/>
            <a:ext cx="2861389" cy="3235420"/>
          </a:xfrm>
          <a:custGeom>
            <a:avLst/>
            <a:gdLst/>
            <a:ahLst/>
            <a:cxnLst/>
            <a:rect l="l" t="t" r="r" b="b"/>
            <a:pathLst>
              <a:path w="2861389" h="3235420">
                <a:moveTo>
                  <a:pt x="0" y="0"/>
                </a:moveTo>
                <a:lnTo>
                  <a:pt x="2861389" y="0"/>
                </a:lnTo>
                <a:lnTo>
                  <a:pt x="2861389" y="3235420"/>
                </a:lnTo>
                <a:lnTo>
                  <a:pt x="0" y="3235420"/>
                </a:lnTo>
                <a:lnTo>
                  <a:pt x="0" y="0"/>
                </a:lnTo>
                <a:close/>
              </a:path>
            </a:pathLst>
          </a:custGeom>
          <a:blipFill>
            <a:blip r:embed="rId13"/>
            <a:stretch>
              <a:fillRect l="-73540" t="-23334" r="-74382"/>
            </a:stretch>
          </a:blipFill>
        </p:spPr>
      </p:sp>
      <p:sp>
        <p:nvSpPr>
          <p:cNvPr id="14" name="TextBox 14"/>
          <p:cNvSpPr txBox="1"/>
          <p:nvPr/>
        </p:nvSpPr>
        <p:spPr>
          <a:xfrm>
            <a:off x="4913898" y="243840"/>
            <a:ext cx="8460203" cy="2508506"/>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Language used</a:t>
            </a:r>
          </a:p>
        </p:txBody>
      </p:sp>
      <p:sp>
        <p:nvSpPr>
          <p:cNvPr id="15" name="TextBox 15"/>
          <p:cNvSpPr txBox="1"/>
          <p:nvPr/>
        </p:nvSpPr>
        <p:spPr>
          <a:xfrm>
            <a:off x="8467826" y="7379589"/>
            <a:ext cx="721370" cy="523875"/>
          </a:xfrm>
          <a:prstGeom prst="rect">
            <a:avLst/>
          </a:prstGeom>
        </p:spPr>
        <p:txBody>
          <a:bodyPr lIns="0" tIns="0" rIns="0" bIns="0" rtlCol="0" anchor="t">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HTML</a:t>
            </a:r>
          </a:p>
        </p:txBody>
      </p:sp>
      <p:sp>
        <p:nvSpPr>
          <p:cNvPr id="16" name="TextBox 16"/>
          <p:cNvSpPr txBox="1"/>
          <p:nvPr/>
        </p:nvSpPr>
        <p:spPr>
          <a:xfrm>
            <a:off x="7638715" y="7893392"/>
            <a:ext cx="2379592" cy="349250"/>
          </a:xfrm>
          <a:prstGeom prst="rect">
            <a:avLst/>
          </a:prstGeom>
        </p:spPr>
        <p:txBody>
          <a:bodyPr lIns="0" tIns="0" rIns="0" bIns="0" rtlCol="0" anchor="t">
            <a:spAutoFit/>
          </a:bodyPr>
          <a:lstStyle/>
          <a:p>
            <a:pPr algn="ctr">
              <a:lnSpc>
                <a:spcPts val="2800"/>
              </a:lnSpc>
              <a:spcBef>
                <a:spcPct val="0"/>
              </a:spcBef>
            </a:pPr>
            <a:r>
              <a:rPr lang="en-US" sz="2000" b="1">
                <a:solidFill>
                  <a:srgbClr val="623416"/>
                </a:solidFill>
                <a:latin typeface="Harnet Serif Bold"/>
                <a:ea typeface="Harnet Serif Bold"/>
                <a:cs typeface="Harnet Serif Bold"/>
                <a:sym typeface="Harnet Serif Bold"/>
              </a:rPr>
              <a:t>Structuring content</a:t>
            </a:r>
          </a:p>
        </p:txBody>
      </p:sp>
      <p:sp>
        <p:nvSpPr>
          <p:cNvPr id="17" name="TextBox 17"/>
          <p:cNvSpPr txBox="1"/>
          <p:nvPr/>
        </p:nvSpPr>
        <p:spPr>
          <a:xfrm>
            <a:off x="4024368" y="7379589"/>
            <a:ext cx="463004" cy="523875"/>
          </a:xfrm>
          <a:prstGeom prst="rect">
            <a:avLst/>
          </a:prstGeom>
        </p:spPr>
        <p:txBody>
          <a:bodyPr lIns="0" tIns="0" rIns="0" bIns="0" rtlCol="0" anchor="t">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CSS</a:t>
            </a:r>
          </a:p>
        </p:txBody>
      </p:sp>
      <p:sp>
        <p:nvSpPr>
          <p:cNvPr id="18" name="TextBox 18"/>
          <p:cNvSpPr txBox="1"/>
          <p:nvPr/>
        </p:nvSpPr>
        <p:spPr>
          <a:xfrm>
            <a:off x="2717055" y="7877589"/>
            <a:ext cx="2904179" cy="349250"/>
          </a:xfrm>
          <a:prstGeom prst="rect">
            <a:avLst/>
          </a:prstGeom>
        </p:spPr>
        <p:txBody>
          <a:bodyPr lIns="0" tIns="0" rIns="0" bIns="0" rtlCol="0" anchor="t">
            <a:spAutoFit/>
          </a:bodyPr>
          <a:lstStyle/>
          <a:p>
            <a:pPr algn="ctr">
              <a:lnSpc>
                <a:spcPts val="2800"/>
              </a:lnSpc>
              <a:spcBef>
                <a:spcPct val="0"/>
              </a:spcBef>
            </a:pPr>
            <a:r>
              <a:rPr lang="en-US" sz="2000">
                <a:solidFill>
                  <a:srgbClr val="623416"/>
                </a:solidFill>
                <a:latin typeface="Harnet Serif"/>
                <a:ea typeface="Harnet Serif"/>
                <a:cs typeface="Harnet Serif"/>
                <a:sym typeface="Harnet Serif"/>
              </a:rPr>
              <a:t>Styling and visual appeal</a:t>
            </a:r>
          </a:p>
        </p:txBody>
      </p:sp>
      <p:sp>
        <p:nvSpPr>
          <p:cNvPr id="19" name="TextBox 19"/>
          <p:cNvSpPr txBox="1"/>
          <p:nvPr/>
        </p:nvSpPr>
        <p:spPr>
          <a:xfrm>
            <a:off x="12629320" y="7438600"/>
            <a:ext cx="1570137" cy="523875"/>
          </a:xfrm>
          <a:prstGeom prst="rect">
            <a:avLst/>
          </a:prstGeom>
        </p:spPr>
        <p:txBody>
          <a:bodyPr lIns="0" tIns="0" rIns="0" bIns="0" rtlCol="0" anchor="t">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Java Script</a:t>
            </a:r>
          </a:p>
        </p:txBody>
      </p:sp>
      <p:sp>
        <p:nvSpPr>
          <p:cNvPr id="20" name="TextBox 20"/>
          <p:cNvSpPr txBox="1"/>
          <p:nvPr/>
        </p:nvSpPr>
        <p:spPr>
          <a:xfrm>
            <a:off x="12224593" y="7952403"/>
            <a:ext cx="2379592" cy="1054100"/>
          </a:xfrm>
          <a:prstGeom prst="rect">
            <a:avLst/>
          </a:prstGeom>
        </p:spPr>
        <p:txBody>
          <a:bodyPr lIns="0" tIns="0" rIns="0" bIns="0" rtlCol="0" anchor="t">
            <a:spAutoFit/>
          </a:bodyPr>
          <a:lstStyle/>
          <a:p>
            <a:pPr algn="ctr">
              <a:lnSpc>
                <a:spcPts val="2800"/>
              </a:lnSpc>
              <a:spcBef>
                <a:spcPct val="0"/>
              </a:spcBef>
            </a:pPr>
            <a:r>
              <a:rPr lang="en-US" sz="2000" b="1">
                <a:solidFill>
                  <a:srgbClr val="623416"/>
                </a:solidFill>
                <a:latin typeface="Harnet Serif Bold"/>
                <a:ea typeface="Harnet Serif Bold"/>
                <a:cs typeface="Harnet Serif Bold"/>
                <a:sym typeface="Harnet Serif Bold"/>
              </a:rPr>
              <a:t>Interactive elements and dynamic features</a:t>
            </a:r>
          </a:p>
        </p:txBody>
      </p:sp>
      <p:sp>
        <p:nvSpPr>
          <p:cNvPr id="21" name="Freeform 21"/>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14"/>
            <a:stretch>
              <a:fillRect/>
            </a:stretch>
          </a:blipFill>
        </p:spPr>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flipV="1">
            <a:off x="-209869" y="7844453"/>
            <a:ext cx="4379014" cy="3026993"/>
          </a:xfrm>
          <a:custGeom>
            <a:avLst/>
            <a:gdLst/>
            <a:ahLst/>
            <a:cxnLst/>
            <a:rect l="l" t="t" r="r" b="b"/>
            <a:pathLst>
              <a:path w="4379014" h="3026993">
                <a:moveTo>
                  <a:pt x="0" y="3026993"/>
                </a:moveTo>
                <a:lnTo>
                  <a:pt x="4379014" y="3026993"/>
                </a:lnTo>
                <a:lnTo>
                  <a:pt x="4379014" y="0"/>
                </a:lnTo>
                <a:lnTo>
                  <a:pt x="0" y="0"/>
                </a:lnTo>
                <a:lnTo>
                  <a:pt x="0" y="3026993"/>
                </a:lnTo>
                <a:close/>
              </a:path>
            </a:pathLst>
          </a:custGeom>
          <a:blipFill>
            <a:blip r:embed="rId7"/>
            <a:stretch>
              <a:fillRect/>
            </a:stretch>
          </a:blipFill>
        </p:spPr>
      </p:sp>
      <p:sp>
        <p:nvSpPr>
          <p:cNvPr id="8" name="Freeform 8"/>
          <p:cNvSpPr/>
          <p:nvPr/>
        </p:nvSpPr>
        <p:spPr>
          <a:xfrm rot="3902558">
            <a:off x="-613479" y="7380671"/>
            <a:ext cx="2036199" cy="2526823"/>
          </a:xfrm>
          <a:custGeom>
            <a:avLst/>
            <a:gdLst/>
            <a:ahLst/>
            <a:cxnLst/>
            <a:rect l="l" t="t" r="r" b="b"/>
            <a:pathLst>
              <a:path w="2036199" h="2526823">
                <a:moveTo>
                  <a:pt x="0" y="0"/>
                </a:moveTo>
                <a:lnTo>
                  <a:pt x="2036199" y="0"/>
                </a:lnTo>
                <a:lnTo>
                  <a:pt x="2036199" y="2526824"/>
                </a:lnTo>
                <a:lnTo>
                  <a:pt x="0" y="2526824"/>
                </a:lnTo>
                <a:lnTo>
                  <a:pt x="0" y="0"/>
                </a:lnTo>
                <a:close/>
              </a:path>
            </a:pathLst>
          </a:custGeom>
          <a:blipFill>
            <a:blip r:embed="rId8"/>
            <a:stretch>
              <a:fillRect/>
            </a:stretch>
          </a:blipFill>
        </p:spPr>
      </p:sp>
      <p:sp>
        <p:nvSpPr>
          <p:cNvPr id="9" name="Freeform 9"/>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9"/>
            <a:stretch>
              <a:fillRect/>
            </a:stretch>
          </a:blipFill>
        </p:spPr>
      </p:sp>
      <p:sp>
        <p:nvSpPr>
          <p:cNvPr id="10" name="Freeform 10"/>
          <p:cNvSpPr/>
          <p:nvPr/>
        </p:nvSpPr>
        <p:spPr>
          <a:xfrm flipH="1">
            <a:off x="13196359" y="9088264"/>
            <a:ext cx="4218836" cy="1360575"/>
          </a:xfrm>
          <a:custGeom>
            <a:avLst/>
            <a:gdLst/>
            <a:ahLst/>
            <a:cxnLst/>
            <a:rect l="l" t="t" r="r" b="b"/>
            <a:pathLst>
              <a:path w="4218836" h="1360575">
                <a:moveTo>
                  <a:pt x="4218837" y="0"/>
                </a:moveTo>
                <a:lnTo>
                  <a:pt x="0" y="0"/>
                </a:lnTo>
                <a:lnTo>
                  <a:pt x="0" y="1360575"/>
                </a:lnTo>
                <a:lnTo>
                  <a:pt x="4218837" y="1360575"/>
                </a:lnTo>
                <a:lnTo>
                  <a:pt x="4218837" y="0"/>
                </a:lnTo>
                <a:close/>
              </a:path>
            </a:pathLst>
          </a:custGeom>
          <a:blipFill>
            <a:blip r:embed="rId10"/>
            <a:stretch>
              <a:fillRect/>
            </a:stretch>
          </a:blipFill>
        </p:spPr>
      </p:sp>
      <p:sp>
        <p:nvSpPr>
          <p:cNvPr id="11" name="Freeform 11"/>
          <p:cNvSpPr/>
          <p:nvPr/>
        </p:nvSpPr>
        <p:spPr>
          <a:xfrm rot="981436">
            <a:off x="15596044" y="7818536"/>
            <a:ext cx="3326511" cy="2539456"/>
          </a:xfrm>
          <a:custGeom>
            <a:avLst/>
            <a:gdLst/>
            <a:ahLst/>
            <a:cxnLst/>
            <a:rect l="l" t="t" r="r" b="b"/>
            <a:pathLst>
              <a:path w="3326511" h="2539456">
                <a:moveTo>
                  <a:pt x="0" y="0"/>
                </a:moveTo>
                <a:lnTo>
                  <a:pt x="3326512" y="0"/>
                </a:lnTo>
                <a:lnTo>
                  <a:pt x="3326512" y="2539456"/>
                </a:lnTo>
                <a:lnTo>
                  <a:pt x="0" y="2539456"/>
                </a:lnTo>
                <a:lnTo>
                  <a:pt x="0" y="0"/>
                </a:lnTo>
                <a:close/>
              </a:path>
            </a:pathLst>
          </a:custGeom>
          <a:blipFill>
            <a:blip r:embed="rId11"/>
            <a:stretch>
              <a:fillRect t="-3816" b="-3816"/>
            </a:stretch>
          </a:blipFill>
        </p:spPr>
      </p:sp>
      <p:sp>
        <p:nvSpPr>
          <p:cNvPr id="12" name="Freeform 12"/>
          <p:cNvSpPr/>
          <p:nvPr/>
        </p:nvSpPr>
        <p:spPr>
          <a:xfrm>
            <a:off x="12471173" y="4036506"/>
            <a:ext cx="5669210" cy="4131797"/>
          </a:xfrm>
          <a:custGeom>
            <a:avLst/>
            <a:gdLst/>
            <a:ahLst/>
            <a:cxnLst/>
            <a:rect l="l" t="t" r="r" b="b"/>
            <a:pathLst>
              <a:path w="5669210" h="4131797">
                <a:moveTo>
                  <a:pt x="0" y="0"/>
                </a:moveTo>
                <a:lnTo>
                  <a:pt x="5669209" y="0"/>
                </a:lnTo>
                <a:lnTo>
                  <a:pt x="5669209" y="4131797"/>
                </a:lnTo>
                <a:lnTo>
                  <a:pt x="0" y="4131797"/>
                </a:lnTo>
                <a:lnTo>
                  <a:pt x="0" y="0"/>
                </a:lnTo>
                <a:close/>
              </a:path>
            </a:pathLst>
          </a:custGeom>
          <a:blipFill>
            <a:blip r:embed="rId12"/>
            <a:stretch>
              <a:fillRect/>
            </a:stretch>
          </a:blipFill>
        </p:spPr>
      </p:sp>
      <p:sp>
        <p:nvSpPr>
          <p:cNvPr id="13" name="Freeform 13"/>
          <p:cNvSpPr/>
          <p:nvPr/>
        </p:nvSpPr>
        <p:spPr>
          <a:xfrm>
            <a:off x="846799" y="4036506"/>
            <a:ext cx="4570572" cy="4131797"/>
          </a:xfrm>
          <a:custGeom>
            <a:avLst/>
            <a:gdLst/>
            <a:ahLst/>
            <a:cxnLst/>
            <a:rect l="l" t="t" r="r" b="b"/>
            <a:pathLst>
              <a:path w="4570572" h="4131797">
                <a:moveTo>
                  <a:pt x="0" y="0"/>
                </a:moveTo>
                <a:lnTo>
                  <a:pt x="4570572" y="0"/>
                </a:lnTo>
                <a:lnTo>
                  <a:pt x="4570572" y="4131797"/>
                </a:lnTo>
                <a:lnTo>
                  <a:pt x="0" y="4131797"/>
                </a:lnTo>
                <a:lnTo>
                  <a:pt x="0" y="0"/>
                </a:lnTo>
                <a:close/>
              </a:path>
            </a:pathLst>
          </a:custGeom>
          <a:blipFill>
            <a:blip r:embed="rId13"/>
            <a:stretch>
              <a:fillRect/>
            </a:stretch>
          </a:blipFill>
        </p:spPr>
      </p:sp>
      <p:sp>
        <p:nvSpPr>
          <p:cNvPr id="14" name="Freeform 14"/>
          <p:cNvSpPr/>
          <p:nvPr/>
        </p:nvSpPr>
        <p:spPr>
          <a:xfrm>
            <a:off x="6291501" y="4036506"/>
            <a:ext cx="5513836" cy="4131797"/>
          </a:xfrm>
          <a:custGeom>
            <a:avLst/>
            <a:gdLst/>
            <a:ahLst/>
            <a:cxnLst/>
            <a:rect l="l" t="t" r="r" b="b"/>
            <a:pathLst>
              <a:path w="5513836" h="4131797">
                <a:moveTo>
                  <a:pt x="0" y="0"/>
                </a:moveTo>
                <a:lnTo>
                  <a:pt x="5513837" y="0"/>
                </a:lnTo>
                <a:lnTo>
                  <a:pt x="5513837" y="4131797"/>
                </a:lnTo>
                <a:lnTo>
                  <a:pt x="0" y="4131797"/>
                </a:lnTo>
                <a:lnTo>
                  <a:pt x="0" y="0"/>
                </a:lnTo>
                <a:close/>
              </a:path>
            </a:pathLst>
          </a:custGeom>
          <a:blipFill>
            <a:blip r:embed="rId14"/>
            <a:stretch>
              <a:fillRect/>
            </a:stretch>
          </a:blipFill>
        </p:spPr>
      </p:sp>
      <p:sp>
        <p:nvSpPr>
          <p:cNvPr id="15" name="TextBox 15"/>
          <p:cNvSpPr txBox="1"/>
          <p:nvPr/>
        </p:nvSpPr>
        <p:spPr>
          <a:xfrm>
            <a:off x="4668338" y="868887"/>
            <a:ext cx="8951325" cy="2542235"/>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
        <p:nvSpPr>
          <p:cNvPr id="16" name="TextBox 16"/>
          <p:cNvSpPr txBox="1"/>
          <p:nvPr/>
        </p:nvSpPr>
        <p:spPr>
          <a:xfrm>
            <a:off x="8783315" y="8273078"/>
            <a:ext cx="721370" cy="523875"/>
          </a:xfrm>
          <a:prstGeom prst="rect">
            <a:avLst/>
          </a:prstGeom>
        </p:spPr>
        <p:txBody>
          <a:bodyPr lIns="0" tIns="0" rIns="0" bIns="0" rtlCol="0" anchor="t">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HTML</a:t>
            </a:r>
          </a:p>
        </p:txBody>
      </p:sp>
      <p:sp>
        <p:nvSpPr>
          <p:cNvPr id="17" name="TextBox 17"/>
          <p:cNvSpPr txBox="1"/>
          <p:nvPr/>
        </p:nvSpPr>
        <p:spPr>
          <a:xfrm>
            <a:off x="2837436" y="8273078"/>
            <a:ext cx="463004" cy="523875"/>
          </a:xfrm>
          <a:prstGeom prst="rect">
            <a:avLst/>
          </a:prstGeom>
        </p:spPr>
        <p:txBody>
          <a:bodyPr lIns="0" tIns="0" rIns="0" bIns="0" rtlCol="0" anchor="t">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CSS</a:t>
            </a:r>
          </a:p>
        </p:txBody>
      </p:sp>
      <p:sp>
        <p:nvSpPr>
          <p:cNvPr id="18" name="TextBox 18"/>
          <p:cNvSpPr txBox="1"/>
          <p:nvPr/>
        </p:nvSpPr>
        <p:spPr>
          <a:xfrm>
            <a:off x="14236025" y="8273078"/>
            <a:ext cx="1570137" cy="523875"/>
          </a:xfrm>
          <a:prstGeom prst="rect">
            <a:avLst/>
          </a:prstGeom>
        </p:spPr>
        <p:txBody>
          <a:bodyPr lIns="0" tIns="0" rIns="0" bIns="0" rtlCol="0" anchor="t">
            <a:spAutoFit/>
          </a:bodyPr>
          <a:lstStyle/>
          <a:p>
            <a:pPr algn="ctr">
              <a:lnSpc>
                <a:spcPts val="4200"/>
              </a:lnSpc>
              <a:spcBef>
                <a:spcPct val="0"/>
              </a:spcBef>
            </a:pPr>
            <a:r>
              <a:rPr lang="en-US" sz="3000">
                <a:solidFill>
                  <a:srgbClr val="623416"/>
                </a:solidFill>
                <a:latin typeface="RUMBLE BRAVE"/>
                <a:ea typeface="RUMBLE BRAVE"/>
                <a:cs typeface="RUMBLE BRAVE"/>
                <a:sym typeface="RUMBLE BRAVE"/>
              </a:rPr>
              <a:t>Java Script</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670060" y="282168"/>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2635047" y="3438408"/>
            <a:ext cx="1551442" cy="1053041"/>
          </a:xfrm>
          <a:custGeom>
            <a:avLst/>
            <a:gdLst/>
            <a:ahLst/>
            <a:cxnLst/>
            <a:rect l="l" t="t" r="r" b="b"/>
            <a:pathLst>
              <a:path w="1551442" h="1053041">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8275431" y="3438408"/>
            <a:ext cx="1551442" cy="1053041"/>
          </a:xfrm>
          <a:custGeom>
            <a:avLst/>
            <a:gdLst/>
            <a:ahLst/>
            <a:cxnLst/>
            <a:rect l="l" t="t" r="r" b="b"/>
            <a:pathLst>
              <a:path w="1551442" h="1053041">
                <a:moveTo>
                  <a:pt x="0" y="0"/>
                </a:moveTo>
                <a:lnTo>
                  <a:pt x="1551443" y="0"/>
                </a:lnTo>
                <a:lnTo>
                  <a:pt x="1551443"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9"/>
            <a:stretch>
              <a:fillRect/>
            </a:stretch>
          </a:blipFill>
        </p:spPr>
      </p:sp>
      <p:sp>
        <p:nvSpPr>
          <p:cNvPr id="10" name="Freeform 10"/>
          <p:cNvSpPr/>
          <p:nvPr/>
        </p:nvSpPr>
        <p:spPr>
          <a:xfrm flipH="1">
            <a:off x="13196359" y="9088264"/>
            <a:ext cx="4218836" cy="1360575"/>
          </a:xfrm>
          <a:custGeom>
            <a:avLst/>
            <a:gdLst/>
            <a:ahLst/>
            <a:cxnLst/>
            <a:rect l="l" t="t" r="r" b="b"/>
            <a:pathLst>
              <a:path w="4218836" h="1360575">
                <a:moveTo>
                  <a:pt x="4218837" y="0"/>
                </a:moveTo>
                <a:lnTo>
                  <a:pt x="0" y="0"/>
                </a:lnTo>
                <a:lnTo>
                  <a:pt x="0" y="1360575"/>
                </a:lnTo>
                <a:lnTo>
                  <a:pt x="4218837" y="1360575"/>
                </a:lnTo>
                <a:lnTo>
                  <a:pt x="4218837" y="0"/>
                </a:lnTo>
                <a:close/>
              </a:path>
            </a:pathLst>
          </a:custGeom>
          <a:blipFill>
            <a:blip r:embed="rId10"/>
            <a:stretch>
              <a:fillRect/>
            </a:stretch>
          </a:blipFill>
        </p:spPr>
      </p:sp>
      <p:sp>
        <p:nvSpPr>
          <p:cNvPr id="11" name="Freeform 11"/>
          <p:cNvSpPr/>
          <p:nvPr/>
        </p:nvSpPr>
        <p:spPr>
          <a:xfrm rot="981436">
            <a:off x="15596044" y="7818536"/>
            <a:ext cx="3326511" cy="2539456"/>
          </a:xfrm>
          <a:custGeom>
            <a:avLst/>
            <a:gdLst/>
            <a:ahLst/>
            <a:cxnLst/>
            <a:rect l="l" t="t" r="r" b="b"/>
            <a:pathLst>
              <a:path w="3326511" h="2539456">
                <a:moveTo>
                  <a:pt x="0" y="0"/>
                </a:moveTo>
                <a:lnTo>
                  <a:pt x="3326512" y="0"/>
                </a:lnTo>
                <a:lnTo>
                  <a:pt x="3326512" y="2539456"/>
                </a:lnTo>
                <a:lnTo>
                  <a:pt x="0" y="2539456"/>
                </a:lnTo>
                <a:lnTo>
                  <a:pt x="0" y="0"/>
                </a:lnTo>
                <a:close/>
              </a:path>
            </a:pathLst>
          </a:custGeom>
          <a:blipFill>
            <a:blip r:embed="rId11"/>
            <a:stretch>
              <a:fillRect t="-3816" b="-3816"/>
            </a:stretch>
          </a:blipFill>
        </p:spPr>
      </p:sp>
      <p:sp>
        <p:nvSpPr>
          <p:cNvPr id="12" name="Freeform 12"/>
          <p:cNvSpPr/>
          <p:nvPr/>
        </p:nvSpPr>
        <p:spPr>
          <a:xfrm flipV="1">
            <a:off x="-209869" y="7844453"/>
            <a:ext cx="4379014" cy="3026993"/>
          </a:xfrm>
          <a:custGeom>
            <a:avLst/>
            <a:gdLst/>
            <a:ahLst/>
            <a:cxnLst/>
            <a:rect l="l" t="t" r="r" b="b"/>
            <a:pathLst>
              <a:path w="4379014" h="3026993">
                <a:moveTo>
                  <a:pt x="0" y="3026993"/>
                </a:moveTo>
                <a:lnTo>
                  <a:pt x="4379014" y="3026993"/>
                </a:lnTo>
                <a:lnTo>
                  <a:pt x="4379014" y="0"/>
                </a:lnTo>
                <a:lnTo>
                  <a:pt x="0" y="0"/>
                </a:lnTo>
                <a:lnTo>
                  <a:pt x="0" y="3026993"/>
                </a:lnTo>
                <a:close/>
              </a:path>
            </a:pathLst>
          </a:custGeom>
          <a:blipFill>
            <a:blip r:embed="rId12"/>
            <a:stretch>
              <a:fillRect/>
            </a:stretch>
          </a:blipFill>
        </p:spPr>
      </p:sp>
      <p:sp>
        <p:nvSpPr>
          <p:cNvPr id="13" name="Freeform 13"/>
          <p:cNvSpPr/>
          <p:nvPr/>
        </p:nvSpPr>
        <p:spPr>
          <a:xfrm rot="3902558">
            <a:off x="-613479" y="7380671"/>
            <a:ext cx="2036199" cy="2526823"/>
          </a:xfrm>
          <a:custGeom>
            <a:avLst/>
            <a:gdLst/>
            <a:ahLst/>
            <a:cxnLst/>
            <a:rect l="l" t="t" r="r" b="b"/>
            <a:pathLst>
              <a:path w="2036199" h="2526823">
                <a:moveTo>
                  <a:pt x="0" y="0"/>
                </a:moveTo>
                <a:lnTo>
                  <a:pt x="2036199" y="0"/>
                </a:lnTo>
                <a:lnTo>
                  <a:pt x="2036199" y="2526824"/>
                </a:lnTo>
                <a:lnTo>
                  <a:pt x="0" y="2526824"/>
                </a:lnTo>
                <a:lnTo>
                  <a:pt x="0" y="0"/>
                </a:lnTo>
                <a:close/>
              </a:path>
            </a:pathLst>
          </a:custGeom>
          <a:blipFill>
            <a:blip r:embed="rId13"/>
            <a:stretch>
              <a:fillRect/>
            </a:stretch>
          </a:blipFill>
        </p:spPr>
      </p:sp>
      <p:sp>
        <p:nvSpPr>
          <p:cNvPr id="14" name="Freeform 14"/>
          <p:cNvSpPr/>
          <p:nvPr/>
        </p:nvSpPr>
        <p:spPr>
          <a:xfrm>
            <a:off x="13917782" y="3438408"/>
            <a:ext cx="1551442" cy="1053041"/>
          </a:xfrm>
          <a:custGeom>
            <a:avLst/>
            <a:gdLst/>
            <a:ahLst/>
            <a:cxnLst/>
            <a:rect l="l" t="t" r="r" b="b"/>
            <a:pathLst>
              <a:path w="1551442" h="1053041">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5109391" y="6898695"/>
            <a:ext cx="1551442" cy="1053041"/>
          </a:xfrm>
          <a:custGeom>
            <a:avLst/>
            <a:gdLst/>
            <a:ahLst/>
            <a:cxnLst/>
            <a:rect l="l" t="t" r="r" b="b"/>
            <a:pathLst>
              <a:path w="1551442" h="1053041">
                <a:moveTo>
                  <a:pt x="0" y="0"/>
                </a:moveTo>
                <a:lnTo>
                  <a:pt x="1551442" y="0"/>
                </a:lnTo>
                <a:lnTo>
                  <a:pt x="1551442"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1101293" y="6898695"/>
            <a:ext cx="1551442" cy="1053041"/>
          </a:xfrm>
          <a:custGeom>
            <a:avLst/>
            <a:gdLst/>
            <a:ahLst/>
            <a:cxnLst/>
            <a:rect l="l" t="t" r="r" b="b"/>
            <a:pathLst>
              <a:path w="1551442" h="1053041">
                <a:moveTo>
                  <a:pt x="0" y="0"/>
                </a:moveTo>
                <a:lnTo>
                  <a:pt x="1551443" y="0"/>
                </a:lnTo>
                <a:lnTo>
                  <a:pt x="1551443" y="1053042"/>
                </a:lnTo>
                <a:lnTo>
                  <a:pt x="0" y="10530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296991" y="6050528"/>
            <a:ext cx="1052885" cy="1052885"/>
          </a:xfrm>
          <a:custGeom>
            <a:avLst/>
            <a:gdLst/>
            <a:ahLst/>
            <a:cxnLst/>
            <a:rect l="l" t="t" r="r" b="b"/>
            <a:pathLst>
              <a:path w="1052885" h="1052885">
                <a:moveTo>
                  <a:pt x="0" y="0"/>
                </a:moveTo>
                <a:lnTo>
                  <a:pt x="1052885" y="0"/>
                </a:lnTo>
                <a:lnTo>
                  <a:pt x="1052885" y="1052884"/>
                </a:lnTo>
                <a:lnTo>
                  <a:pt x="0" y="10528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Freeform 18"/>
          <p:cNvSpPr/>
          <p:nvPr/>
        </p:nvSpPr>
        <p:spPr>
          <a:xfrm>
            <a:off x="10759811" y="5133481"/>
            <a:ext cx="664516" cy="1315874"/>
          </a:xfrm>
          <a:custGeom>
            <a:avLst/>
            <a:gdLst/>
            <a:ahLst/>
            <a:cxnLst/>
            <a:rect l="l" t="t" r="r" b="b"/>
            <a:pathLst>
              <a:path w="664516" h="1315874">
                <a:moveTo>
                  <a:pt x="0" y="0"/>
                </a:moveTo>
                <a:lnTo>
                  <a:pt x="664516" y="0"/>
                </a:lnTo>
                <a:lnTo>
                  <a:pt x="664516" y="1315874"/>
                </a:lnTo>
                <a:lnTo>
                  <a:pt x="0" y="1315874"/>
                </a:lnTo>
                <a:lnTo>
                  <a:pt x="0" y="0"/>
                </a:lnTo>
                <a:close/>
              </a:path>
            </a:pathLst>
          </a:custGeom>
          <a:blipFill>
            <a:blip r:embed="rId16"/>
            <a:stretch>
              <a:fillRect/>
            </a:stretch>
          </a:blipFill>
        </p:spPr>
      </p:sp>
      <p:sp>
        <p:nvSpPr>
          <p:cNvPr id="19" name="Freeform 19"/>
          <p:cNvSpPr/>
          <p:nvPr/>
        </p:nvSpPr>
        <p:spPr>
          <a:xfrm>
            <a:off x="16578368" y="5381452"/>
            <a:ext cx="926158" cy="941457"/>
          </a:xfrm>
          <a:custGeom>
            <a:avLst/>
            <a:gdLst/>
            <a:ahLst/>
            <a:cxnLst/>
            <a:rect l="l" t="t" r="r" b="b"/>
            <a:pathLst>
              <a:path w="926158" h="941457">
                <a:moveTo>
                  <a:pt x="0" y="0"/>
                </a:moveTo>
                <a:lnTo>
                  <a:pt x="926158" y="0"/>
                </a:lnTo>
                <a:lnTo>
                  <a:pt x="926158" y="941457"/>
                </a:lnTo>
                <a:lnTo>
                  <a:pt x="0" y="941457"/>
                </a:lnTo>
                <a:lnTo>
                  <a:pt x="0" y="0"/>
                </a:lnTo>
                <a:close/>
              </a:path>
            </a:pathLst>
          </a:custGeom>
          <a:blipFill>
            <a:blip r:embed="rId17"/>
            <a:stretch>
              <a:fillRect/>
            </a:stretch>
          </a:blipFill>
        </p:spPr>
      </p:sp>
      <p:sp>
        <p:nvSpPr>
          <p:cNvPr id="20" name="Freeform 20"/>
          <p:cNvSpPr/>
          <p:nvPr/>
        </p:nvSpPr>
        <p:spPr>
          <a:xfrm>
            <a:off x="1935580" y="8644083"/>
            <a:ext cx="1697411" cy="1298519"/>
          </a:xfrm>
          <a:custGeom>
            <a:avLst/>
            <a:gdLst/>
            <a:ahLst/>
            <a:cxnLst/>
            <a:rect l="l" t="t" r="r" b="b"/>
            <a:pathLst>
              <a:path w="1697411" h="1298519">
                <a:moveTo>
                  <a:pt x="0" y="0"/>
                </a:moveTo>
                <a:lnTo>
                  <a:pt x="1697411" y="0"/>
                </a:lnTo>
                <a:lnTo>
                  <a:pt x="1697411" y="1298519"/>
                </a:lnTo>
                <a:lnTo>
                  <a:pt x="0" y="129851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Freeform 21"/>
          <p:cNvSpPr/>
          <p:nvPr/>
        </p:nvSpPr>
        <p:spPr>
          <a:xfrm>
            <a:off x="13585673" y="8984404"/>
            <a:ext cx="860560" cy="1115799"/>
          </a:xfrm>
          <a:custGeom>
            <a:avLst/>
            <a:gdLst/>
            <a:ahLst/>
            <a:cxnLst/>
            <a:rect l="l" t="t" r="r" b="b"/>
            <a:pathLst>
              <a:path w="860560" h="1115799">
                <a:moveTo>
                  <a:pt x="0" y="0"/>
                </a:moveTo>
                <a:lnTo>
                  <a:pt x="860560" y="0"/>
                </a:lnTo>
                <a:lnTo>
                  <a:pt x="860560" y="1115799"/>
                </a:lnTo>
                <a:lnTo>
                  <a:pt x="0" y="11157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TextBox 22"/>
          <p:cNvSpPr txBox="1"/>
          <p:nvPr/>
        </p:nvSpPr>
        <p:spPr>
          <a:xfrm>
            <a:off x="5162440" y="243840"/>
            <a:ext cx="7963119" cy="2473939"/>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Future Vision</a:t>
            </a:r>
          </a:p>
        </p:txBody>
      </p:sp>
      <p:sp>
        <p:nvSpPr>
          <p:cNvPr id="23" name="TextBox 23"/>
          <p:cNvSpPr txBox="1"/>
          <p:nvPr/>
        </p:nvSpPr>
        <p:spPr>
          <a:xfrm>
            <a:off x="3181037" y="3459992"/>
            <a:ext cx="459462"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1</a:t>
            </a:r>
          </a:p>
        </p:txBody>
      </p:sp>
      <p:sp>
        <p:nvSpPr>
          <p:cNvPr id="24" name="TextBox 24"/>
          <p:cNvSpPr txBox="1"/>
          <p:nvPr/>
        </p:nvSpPr>
        <p:spPr>
          <a:xfrm>
            <a:off x="8821422" y="3459992"/>
            <a:ext cx="459462"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2</a:t>
            </a:r>
          </a:p>
        </p:txBody>
      </p:sp>
      <p:sp>
        <p:nvSpPr>
          <p:cNvPr id="25" name="TextBox 25"/>
          <p:cNvSpPr txBox="1"/>
          <p:nvPr/>
        </p:nvSpPr>
        <p:spPr>
          <a:xfrm>
            <a:off x="14532906" y="3459992"/>
            <a:ext cx="321194"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3</a:t>
            </a:r>
          </a:p>
        </p:txBody>
      </p:sp>
      <p:sp>
        <p:nvSpPr>
          <p:cNvPr id="26" name="TextBox 26"/>
          <p:cNvSpPr txBox="1"/>
          <p:nvPr/>
        </p:nvSpPr>
        <p:spPr>
          <a:xfrm>
            <a:off x="785198" y="4503231"/>
            <a:ext cx="5674871" cy="547370"/>
          </a:xfrm>
          <a:prstGeom prst="rect">
            <a:avLst/>
          </a:prstGeom>
        </p:spPr>
        <p:txBody>
          <a:bodyPr wrap="square" lIns="0" tIns="0" rIns="0" bIns="0" rtlCol="0" anchor="t">
            <a:spAutoFit/>
          </a:bodyPr>
          <a:lstStyle/>
          <a:p>
            <a:pPr algn="ctr">
              <a:lnSpc>
                <a:spcPts val="4480"/>
              </a:lnSpc>
              <a:spcBef>
                <a:spcPct val="0"/>
              </a:spcBef>
            </a:pPr>
            <a:r>
              <a:rPr lang="en-US" sz="3200" dirty="0">
                <a:solidFill>
                  <a:srgbClr val="623416"/>
                </a:solidFill>
                <a:latin typeface="RUMBLE BRAVE"/>
                <a:ea typeface="RUMBLE BRAVE"/>
                <a:cs typeface="RUMBLE BRAVE"/>
                <a:sym typeface="RUMBLE BRAVE"/>
              </a:rPr>
              <a:t>User Accounts &amp; Progress Tracking</a:t>
            </a:r>
          </a:p>
        </p:txBody>
      </p:sp>
      <p:sp>
        <p:nvSpPr>
          <p:cNvPr id="27" name="TextBox 27"/>
          <p:cNvSpPr txBox="1"/>
          <p:nvPr/>
        </p:nvSpPr>
        <p:spPr>
          <a:xfrm>
            <a:off x="1490995" y="5085856"/>
            <a:ext cx="3839547" cy="1231933"/>
          </a:xfrm>
          <a:prstGeom prst="rect">
            <a:avLst/>
          </a:prstGeom>
        </p:spPr>
        <p:txBody>
          <a:bodyPr lIns="0" tIns="0" rIns="0" bIns="0" rtlCol="0" anchor="t">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Save favourites, track quiz scores, module progress, and leaderboards.</a:t>
            </a:r>
          </a:p>
        </p:txBody>
      </p:sp>
      <p:sp>
        <p:nvSpPr>
          <p:cNvPr id="28" name="TextBox 28"/>
          <p:cNvSpPr txBox="1"/>
          <p:nvPr/>
        </p:nvSpPr>
        <p:spPr>
          <a:xfrm>
            <a:off x="12306039" y="4503231"/>
            <a:ext cx="4850597" cy="547370"/>
          </a:xfrm>
          <a:prstGeom prst="rect">
            <a:avLst/>
          </a:prstGeom>
        </p:spPr>
        <p:txBody>
          <a:bodyPr wrap="square" lIns="0" tIns="0" rIns="0" bIns="0" rtlCol="0" anchor="t">
            <a:spAutoFit/>
          </a:bodyPr>
          <a:lstStyle/>
          <a:p>
            <a:pPr algn="ctr">
              <a:lnSpc>
                <a:spcPts val="4480"/>
              </a:lnSpc>
              <a:spcBef>
                <a:spcPct val="0"/>
              </a:spcBef>
            </a:pPr>
            <a:r>
              <a:rPr lang="en-US" sz="3200" dirty="0">
                <a:solidFill>
                  <a:srgbClr val="623416"/>
                </a:solidFill>
                <a:latin typeface="RUMBLE BRAVE"/>
                <a:ea typeface="RUMBLE BRAVE"/>
                <a:cs typeface="RUMBLE BRAVE"/>
                <a:sym typeface="RUMBLE BRAVE"/>
              </a:rPr>
              <a:t>Community Forum/Social Sharing</a:t>
            </a:r>
          </a:p>
        </p:txBody>
      </p:sp>
      <p:sp>
        <p:nvSpPr>
          <p:cNvPr id="29" name="TextBox 29"/>
          <p:cNvSpPr txBox="1"/>
          <p:nvPr/>
        </p:nvSpPr>
        <p:spPr>
          <a:xfrm>
            <a:off x="12984844" y="5085856"/>
            <a:ext cx="3417317" cy="1231933"/>
          </a:xfrm>
          <a:prstGeom prst="rect">
            <a:avLst/>
          </a:prstGeom>
        </p:spPr>
        <p:txBody>
          <a:bodyPr lIns="0" tIns="0" rIns="0" bIns="0" rtlCol="0" anchor="t">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Discuss topics, share AI art, exchange styling tips, and share facts.</a:t>
            </a:r>
          </a:p>
        </p:txBody>
      </p:sp>
      <p:sp>
        <p:nvSpPr>
          <p:cNvPr id="30" name="TextBox 30"/>
          <p:cNvSpPr txBox="1"/>
          <p:nvPr/>
        </p:nvSpPr>
        <p:spPr>
          <a:xfrm>
            <a:off x="6669938" y="4503231"/>
            <a:ext cx="4850597" cy="547370"/>
          </a:xfrm>
          <a:prstGeom prst="rect">
            <a:avLst/>
          </a:prstGeom>
        </p:spPr>
        <p:txBody>
          <a:bodyPr wrap="square" lIns="0" tIns="0" rIns="0" bIns="0" rtlCol="0" anchor="t">
            <a:spAutoFit/>
          </a:bodyPr>
          <a:lstStyle/>
          <a:p>
            <a:pPr algn="ctr">
              <a:lnSpc>
                <a:spcPts val="4480"/>
              </a:lnSpc>
              <a:spcBef>
                <a:spcPct val="0"/>
              </a:spcBef>
            </a:pPr>
            <a:r>
              <a:rPr lang="en-US" sz="3200" dirty="0">
                <a:solidFill>
                  <a:srgbClr val="623416"/>
                </a:solidFill>
                <a:latin typeface="RUMBLE BRAVE"/>
                <a:ea typeface="RUMBLE BRAVE"/>
                <a:cs typeface="RUMBLE BRAVE"/>
                <a:sym typeface="RUMBLE BRAVE"/>
              </a:rPr>
              <a:t>Augmented Reality (AR) Features</a:t>
            </a:r>
          </a:p>
        </p:txBody>
      </p:sp>
      <p:sp>
        <p:nvSpPr>
          <p:cNvPr id="31" name="TextBox 31"/>
          <p:cNvSpPr txBox="1"/>
          <p:nvPr/>
        </p:nvSpPr>
        <p:spPr>
          <a:xfrm>
            <a:off x="7342494" y="5085856"/>
            <a:ext cx="3417317" cy="1231933"/>
          </a:xfrm>
          <a:prstGeom prst="rect">
            <a:avLst/>
          </a:prstGeom>
        </p:spPr>
        <p:txBody>
          <a:bodyPr lIns="0" tIns="0" rIns="0" bIns="0" rtlCol="0" anchor="t">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"Try on" historical garments, view 3D art-facts via phone camera.</a:t>
            </a:r>
          </a:p>
        </p:txBody>
      </p:sp>
      <p:sp>
        <p:nvSpPr>
          <p:cNvPr id="32" name="TextBox 32"/>
          <p:cNvSpPr txBox="1"/>
          <p:nvPr/>
        </p:nvSpPr>
        <p:spPr>
          <a:xfrm>
            <a:off x="5655381" y="6920279"/>
            <a:ext cx="459462"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4</a:t>
            </a:r>
          </a:p>
        </p:txBody>
      </p:sp>
      <p:sp>
        <p:nvSpPr>
          <p:cNvPr id="33" name="TextBox 33"/>
          <p:cNvSpPr txBox="1"/>
          <p:nvPr/>
        </p:nvSpPr>
        <p:spPr>
          <a:xfrm>
            <a:off x="11647283" y="6920279"/>
            <a:ext cx="459462" cy="905099"/>
          </a:xfrm>
          <a:prstGeom prst="rect">
            <a:avLst/>
          </a:prstGeom>
        </p:spPr>
        <p:txBody>
          <a:bodyPr lIns="0" tIns="0" rIns="0" bIns="0" rtlCol="0" anchor="t">
            <a:spAutoFit/>
          </a:bodyPr>
          <a:lstStyle/>
          <a:p>
            <a:pPr algn="ctr">
              <a:lnSpc>
                <a:spcPts val="7405"/>
              </a:lnSpc>
            </a:pPr>
            <a:r>
              <a:rPr lang="en-US" sz="5289">
                <a:solidFill>
                  <a:srgbClr val="FFFFFF"/>
                </a:solidFill>
                <a:latin typeface="RUMBLE BRAVE"/>
                <a:ea typeface="RUMBLE BRAVE"/>
                <a:cs typeface="RUMBLE BRAVE"/>
                <a:sym typeface="RUMBLE BRAVE"/>
              </a:rPr>
              <a:t>5</a:t>
            </a:r>
          </a:p>
        </p:txBody>
      </p:sp>
      <p:sp>
        <p:nvSpPr>
          <p:cNvPr id="34" name="TextBox 34"/>
          <p:cNvSpPr txBox="1"/>
          <p:nvPr/>
        </p:nvSpPr>
        <p:spPr>
          <a:xfrm>
            <a:off x="2963970" y="7963517"/>
            <a:ext cx="5857452" cy="547370"/>
          </a:xfrm>
          <a:prstGeom prst="rect">
            <a:avLst/>
          </a:prstGeom>
        </p:spPr>
        <p:txBody>
          <a:bodyPr wrap="square" lIns="0" tIns="0" rIns="0" bIns="0" rtlCol="0" anchor="t">
            <a:spAutoFit/>
          </a:bodyPr>
          <a:lstStyle/>
          <a:p>
            <a:pPr algn="ctr">
              <a:lnSpc>
                <a:spcPts val="4480"/>
              </a:lnSpc>
              <a:spcBef>
                <a:spcPct val="0"/>
              </a:spcBef>
            </a:pPr>
            <a:r>
              <a:rPr lang="en-US" sz="3200" dirty="0">
                <a:solidFill>
                  <a:srgbClr val="623416"/>
                </a:solidFill>
                <a:latin typeface="RUMBLE BRAVE"/>
                <a:ea typeface="RUMBLE BRAVE"/>
                <a:cs typeface="RUMBLE BRAVE"/>
                <a:sym typeface="RUMBLE BRAVE"/>
              </a:rPr>
              <a:t>Personalized Content Recommendations</a:t>
            </a:r>
          </a:p>
        </p:txBody>
      </p:sp>
      <p:sp>
        <p:nvSpPr>
          <p:cNvPr id="35" name="TextBox 35"/>
          <p:cNvSpPr txBox="1"/>
          <p:nvPr/>
        </p:nvSpPr>
        <p:spPr>
          <a:xfrm>
            <a:off x="4026092" y="8546143"/>
            <a:ext cx="3417317" cy="1231933"/>
          </a:xfrm>
          <a:prstGeom prst="rect">
            <a:avLst/>
          </a:prstGeom>
        </p:spPr>
        <p:txBody>
          <a:bodyPr lIns="0" tIns="0" rIns="0" bIns="0" rtlCol="0" anchor="t">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Algorithm-based suggestions based on user interactions.</a:t>
            </a:r>
          </a:p>
        </p:txBody>
      </p:sp>
      <p:sp>
        <p:nvSpPr>
          <p:cNvPr id="36" name="TextBox 36"/>
          <p:cNvSpPr txBox="1"/>
          <p:nvPr/>
        </p:nvSpPr>
        <p:spPr>
          <a:xfrm>
            <a:off x="9280885" y="7963517"/>
            <a:ext cx="5339208" cy="547370"/>
          </a:xfrm>
          <a:prstGeom prst="rect">
            <a:avLst/>
          </a:prstGeom>
        </p:spPr>
        <p:txBody>
          <a:bodyPr wrap="square" lIns="0" tIns="0" rIns="0" bIns="0" rtlCol="0" anchor="t">
            <a:spAutoFit/>
          </a:bodyPr>
          <a:lstStyle/>
          <a:p>
            <a:pPr algn="ctr">
              <a:lnSpc>
                <a:spcPts val="4480"/>
              </a:lnSpc>
              <a:spcBef>
                <a:spcPct val="0"/>
              </a:spcBef>
            </a:pPr>
            <a:r>
              <a:rPr lang="en-US" sz="3200" dirty="0">
                <a:solidFill>
                  <a:srgbClr val="623416"/>
                </a:solidFill>
                <a:latin typeface="RUMBLE BRAVE"/>
                <a:ea typeface="RUMBLE BRAVE"/>
                <a:cs typeface="RUMBLE BRAVE"/>
                <a:sym typeface="RUMBLE BRAVE"/>
              </a:rPr>
              <a:t>Gamification Leaderboards &amp; Badges</a:t>
            </a:r>
          </a:p>
        </p:txBody>
      </p:sp>
      <p:sp>
        <p:nvSpPr>
          <p:cNvPr id="37" name="TextBox 37"/>
          <p:cNvSpPr txBox="1"/>
          <p:nvPr/>
        </p:nvSpPr>
        <p:spPr>
          <a:xfrm>
            <a:off x="10168356" y="8546143"/>
            <a:ext cx="3417317" cy="1231933"/>
          </a:xfrm>
          <a:prstGeom prst="rect">
            <a:avLst/>
          </a:prstGeom>
        </p:spPr>
        <p:txBody>
          <a:bodyPr lIns="0" tIns="0" rIns="0" bIns="0" rtlCol="0" anchor="t">
            <a:spAutoFit/>
          </a:bodyPr>
          <a:lstStyle/>
          <a:p>
            <a:pPr algn="ctr">
              <a:lnSpc>
                <a:spcPts val="3294"/>
              </a:lnSpc>
              <a:spcBef>
                <a:spcPct val="0"/>
              </a:spcBef>
            </a:pPr>
            <a:r>
              <a:rPr lang="en-US" sz="2353">
                <a:solidFill>
                  <a:srgbClr val="623416"/>
                </a:solidFill>
                <a:latin typeface="Harnet Serif"/>
                <a:ea typeface="Harnet Serif"/>
                <a:cs typeface="Harnet Serif"/>
                <a:sym typeface="Harnet Serif"/>
              </a:rPr>
              <a:t>Further integrate game elements, encouraging engagement.</a:t>
            </a:r>
          </a:p>
        </p:txBody>
      </p:sp>
      <p:sp>
        <p:nvSpPr>
          <p:cNvPr id="38" name="TextBox 38"/>
          <p:cNvSpPr txBox="1"/>
          <p:nvPr/>
        </p:nvSpPr>
        <p:spPr>
          <a:xfrm>
            <a:off x="4652442" y="2409867"/>
            <a:ext cx="9444558" cy="863600"/>
          </a:xfrm>
          <a:prstGeom prst="rect">
            <a:avLst/>
          </a:prstGeom>
        </p:spPr>
        <p:txBody>
          <a:bodyPr wrap="square" lIns="0" tIns="0" rIns="0" bIns="0" rtlCol="0" anchor="t">
            <a:spAutoFit/>
          </a:bodyPr>
          <a:lstStyle/>
          <a:p>
            <a:pPr algn="ctr">
              <a:lnSpc>
                <a:spcPts val="7000"/>
              </a:lnSpc>
              <a:spcBef>
                <a:spcPct val="0"/>
              </a:spcBef>
            </a:pPr>
            <a:r>
              <a:rPr lang="en-US" sz="5000" dirty="0">
                <a:solidFill>
                  <a:srgbClr val="623416"/>
                </a:solidFill>
                <a:latin typeface="RUMBLE BRAVE"/>
                <a:ea typeface="RUMBLE BRAVE"/>
                <a:cs typeface="RUMBLE BRAVE"/>
                <a:sym typeface="RUMBLE BRAVE"/>
              </a:rPr>
              <a:t>Exciting Ideas for Future Enhancements</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flipV="1">
            <a:off x="0" y="7024208"/>
            <a:ext cx="6680092" cy="4617614"/>
          </a:xfrm>
          <a:custGeom>
            <a:avLst/>
            <a:gdLst/>
            <a:ahLst/>
            <a:cxnLst/>
            <a:rect l="l" t="t" r="r" b="b"/>
            <a:pathLst>
              <a:path w="6680092" h="4617614">
                <a:moveTo>
                  <a:pt x="0" y="4617613"/>
                </a:moveTo>
                <a:lnTo>
                  <a:pt x="6680092" y="4617613"/>
                </a:lnTo>
                <a:lnTo>
                  <a:pt x="6680092" y="0"/>
                </a:lnTo>
                <a:lnTo>
                  <a:pt x="0" y="0"/>
                </a:lnTo>
                <a:lnTo>
                  <a:pt x="0" y="4617613"/>
                </a:lnTo>
                <a:close/>
              </a:path>
            </a:pathLst>
          </a:custGeom>
          <a:blipFill>
            <a:blip r:embed="rId3"/>
            <a:stretch>
              <a:fillRect/>
            </a:stretch>
          </a:blipFill>
        </p:spPr>
      </p:sp>
      <p:sp>
        <p:nvSpPr>
          <p:cNvPr id="4" name="Freeform 4"/>
          <p:cNvSpPr/>
          <p:nvPr/>
        </p:nvSpPr>
        <p:spPr>
          <a:xfrm rot="3902558">
            <a:off x="-615698" y="6316718"/>
            <a:ext cx="3106177" cy="3854615"/>
          </a:xfrm>
          <a:custGeom>
            <a:avLst/>
            <a:gdLst/>
            <a:ahLst/>
            <a:cxnLst/>
            <a:rect l="l" t="t" r="r" b="b"/>
            <a:pathLst>
              <a:path w="3106177" h="3854615">
                <a:moveTo>
                  <a:pt x="0" y="0"/>
                </a:moveTo>
                <a:lnTo>
                  <a:pt x="3106177" y="0"/>
                </a:lnTo>
                <a:lnTo>
                  <a:pt x="3106177" y="3854615"/>
                </a:lnTo>
                <a:lnTo>
                  <a:pt x="0" y="3854615"/>
                </a:lnTo>
                <a:lnTo>
                  <a:pt x="0" y="0"/>
                </a:lnTo>
                <a:close/>
              </a:path>
            </a:pathLst>
          </a:custGeom>
          <a:blipFill>
            <a:blip r:embed="rId4"/>
            <a:stretch>
              <a:fillRect/>
            </a:stretch>
          </a:blipFill>
        </p:spPr>
      </p:sp>
      <p:sp>
        <p:nvSpPr>
          <p:cNvPr id="5" name="Freeform 5"/>
          <p:cNvSpPr/>
          <p:nvPr/>
        </p:nvSpPr>
        <p:spPr>
          <a:xfrm>
            <a:off x="0" y="-1028700"/>
            <a:ext cx="5952694" cy="4114800"/>
          </a:xfrm>
          <a:custGeom>
            <a:avLst/>
            <a:gdLst/>
            <a:ahLst/>
            <a:cxnLst/>
            <a:rect l="l" t="t" r="r" b="b"/>
            <a:pathLst>
              <a:path w="5952694" h="4114800">
                <a:moveTo>
                  <a:pt x="0" y="0"/>
                </a:moveTo>
                <a:lnTo>
                  <a:pt x="5952694" y="0"/>
                </a:lnTo>
                <a:lnTo>
                  <a:pt x="5952694" y="4114800"/>
                </a:lnTo>
                <a:lnTo>
                  <a:pt x="0" y="4114800"/>
                </a:lnTo>
                <a:lnTo>
                  <a:pt x="0" y="0"/>
                </a:lnTo>
                <a:close/>
              </a:path>
            </a:pathLst>
          </a:custGeom>
          <a:blipFill>
            <a:blip r:embed="rId5"/>
            <a:stretch>
              <a:fillRect/>
            </a:stretch>
          </a:blipFill>
        </p:spPr>
      </p:sp>
      <p:sp>
        <p:nvSpPr>
          <p:cNvPr id="6" name="Freeform 6"/>
          <p:cNvSpPr/>
          <p:nvPr/>
        </p:nvSpPr>
        <p:spPr>
          <a:xfrm flipH="1">
            <a:off x="12608452" y="0"/>
            <a:ext cx="5679548" cy="3478723"/>
          </a:xfrm>
          <a:custGeom>
            <a:avLst/>
            <a:gdLst/>
            <a:ahLst/>
            <a:cxnLst/>
            <a:rect l="l" t="t" r="r" b="b"/>
            <a:pathLst>
              <a:path w="5679548" h="3478723">
                <a:moveTo>
                  <a:pt x="5679548" y="0"/>
                </a:moveTo>
                <a:lnTo>
                  <a:pt x="0" y="0"/>
                </a:lnTo>
                <a:lnTo>
                  <a:pt x="0" y="3478723"/>
                </a:lnTo>
                <a:lnTo>
                  <a:pt x="5679548" y="3478723"/>
                </a:lnTo>
                <a:lnTo>
                  <a:pt x="5679548" y="0"/>
                </a:lnTo>
                <a:close/>
              </a:path>
            </a:pathLst>
          </a:custGeom>
          <a:blipFill>
            <a:blip r:embed="rId6"/>
            <a:stretch>
              <a:fillRect/>
            </a:stretch>
          </a:blipFill>
        </p:spPr>
      </p:sp>
      <p:sp>
        <p:nvSpPr>
          <p:cNvPr id="7" name="Freeform 7"/>
          <p:cNvSpPr/>
          <p:nvPr/>
        </p:nvSpPr>
        <p:spPr>
          <a:xfrm rot="872898">
            <a:off x="15752716" y="2633474"/>
            <a:ext cx="4446458" cy="887439"/>
          </a:xfrm>
          <a:custGeom>
            <a:avLst/>
            <a:gdLst/>
            <a:ahLst/>
            <a:cxnLst/>
            <a:rect l="l" t="t" r="r" b="b"/>
            <a:pathLst>
              <a:path w="4446458" h="887439">
                <a:moveTo>
                  <a:pt x="0" y="0"/>
                </a:moveTo>
                <a:lnTo>
                  <a:pt x="4446458" y="0"/>
                </a:lnTo>
                <a:lnTo>
                  <a:pt x="4446458" y="887439"/>
                </a:lnTo>
                <a:lnTo>
                  <a:pt x="0" y="887439"/>
                </a:lnTo>
                <a:lnTo>
                  <a:pt x="0" y="0"/>
                </a:lnTo>
                <a:close/>
              </a:path>
            </a:pathLst>
          </a:custGeom>
          <a:blipFill>
            <a:blip r:embed="rId7"/>
            <a:stretch>
              <a:fillRect/>
            </a:stretch>
          </a:blipFill>
        </p:spPr>
      </p:sp>
      <p:sp>
        <p:nvSpPr>
          <p:cNvPr id="8" name="Freeform 8"/>
          <p:cNvSpPr/>
          <p:nvPr/>
        </p:nvSpPr>
        <p:spPr>
          <a:xfrm rot="-3830445">
            <a:off x="16578331" y="4943400"/>
            <a:ext cx="5020520" cy="4289722"/>
          </a:xfrm>
          <a:custGeom>
            <a:avLst/>
            <a:gdLst/>
            <a:ahLst/>
            <a:cxnLst/>
            <a:rect l="l" t="t" r="r" b="b"/>
            <a:pathLst>
              <a:path w="5020520" h="4289722">
                <a:moveTo>
                  <a:pt x="0" y="0"/>
                </a:moveTo>
                <a:lnTo>
                  <a:pt x="5020520" y="0"/>
                </a:lnTo>
                <a:lnTo>
                  <a:pt x="5020520" y="4289722"/>
                </a:lnTo>
                <a:lnTo>
                  <a:pt x="0" y="4289722"/>
                </a:lnTo>
                <a:lnTo>
                  <a:pt x="0" y="0"/>
                </a:lnTo>
                <a:close/>
              </a:path>
            </a:pathLst>
          </a:custGeom>
          <a:blipFill>
            <a:blip r:embed="rId8"/>
            <a:stretch>
              <a:fillRect/>
            </a:stretch>
          </a:blipFill>
        </p:spPr>
      </p:sp>
      <p:sp>
        <p:nvSpPr>
          <p:cNvPr id="9" name="Freeform 9"/>
          <p:cNvSpPr/>
          <p:nvPr/>
        </p:nvSpPr>
        <p:spPr>
          <a:xfrm flipH="1">
            <a:off x="12928530" y="8960650"/>
            <a:ext cx="6043502" cy="1949029"/>
          </a:xfrm>
          <a:custGeom>
            <a:avLst/>
            <a:gdLst/>
            <a:ahLst/>
            <a:cxnLst/>
            <a:rect l="l" t="t" r="r" b="b"/>
            <a:pathLst>
              <a:path w="6043502" h="1949029">
                <a:moveTo>
                  <a:pt x="6043502" y="0"/>
                </a:moveTo>
                <a:lnTo>
                  <a:pt x="0" y="0"/>
                </a:lnTo>
                <a:lnTo>
                  <a:pt x="0" y="1949029"/>
                </a:lnTo>
                <a:lnTo>
                  <a:pt x="6043502" y="1949029"/>
                </a:lnTo>
                <a:lnTo>
                  <a:pt x="6043502" y="0"/>
                </a:lnTo>
                <a:close/>
              </a:path>
            </a:pathLst>
          </a:custGeom>
          <a:blipFill>
            <a:blip r:embed="rId9"/>
            <a:stretch>
              <a:fillRect/>
            </a:stretch>
          </a:blipFill>
        </p:spPr>
      </p:sp>
      <p:sp>
        <p:nvSpPr>
          <p:cNvPr id="10" name="Freeform 10"/>
          <p:cNvSpPr/>
          <p:nvPr/>
        </p:nvSpPr>
        <p:spPr>
          <a:xfrm rot="981436">
            <a:off x="14244896" y="1201477"/>
            <a:ext cx="3623671" cy="2766307"/>
          </a:xfrm>
          <a:custGeom>
            <a:avLst/>
            <a:gdLst/>
            <a:ahLst/>
            <a:cxnLst/>
            <a:rect l="l" t="t" r="r" b="b"/>
            <a:pathLst>
              <a:path w="3623671" h="2766307">
                <a:moveTo>
                  <a:pt x="0" y="0"/>
                </a:moveTo>
                <a:lnTo>
                  <a:pt x="3623671" y="0"/>
                </a:lnTo>
                <a:lnTo>
                  <a:pt x="3623671" y="2766307"/>
                </a:lnTo>
                <a:lnTo>
                  <a:pt x="0" y="2766307"/>
                </a:lnTo>
                <a:lnTo>
                  <a:pt x="0" y="0"/>
                </a:lnTo>
                <a:close/>
              </a:path>
            </a:pathLst>
          </a:custGeom>
          <a:blipFill>
            <a:blip r:embed="rId10"/>
            <a:stretch>
              <a:fillRect t="-3816" b="-3816"/>
            </a:stretch>
          </a:blipFill>
        </p:spPr>
      </p:sp>
      <p:sp>
        <p:nvSpPr>
          <p:cNvPr id="11" name="Freeform 11"/>
          <p:cNvSpPr/>
          <p:nvPr/>
        </p:nvSpPr>
        <p:spPr>
          <a:xfrm rot="-1337252">
            <a:off x="-487762" y="1255024"/>
            <a:ext cx="3703891" cy="2560315"/>
          </a:xfrm>
          <a:custGeom>
            <a:avLst/>
            <a:gdLst/>
            <a:ahLst/>
            <a:cxnLst/>
            <a:rect l="l" t="t" r="r" b="b"/>
            <a:pathLst>
              <a:path w="3703891" h="2560315">
                <a:moveTo>
                  <a:pt x="0" y="0"/>
                </a:moveTo>
                <a:lnTo>
                  <a:pt x="3703891" y="0"/>
                </a:lnTo>
                <a:lnTo>
                  <a:pt x="3703891" y="2560315"/>
                </a:lnTo>
                <a:lnTo>
                  <a:pt x="0" y="2560315"/>
                </a:lnTo>
                <a:lnTo>
                  <a:pt x="0" y="0"/>
                </a:lnTo>
                <a:close/>
              </a:path>
            </a:pathLst>
          </a:custGeom>
          <a:blipFill>
            <a:blip r:embed="rId11"/>
            <a:stretch>
              <a:fillRect/>
            </a:stretch>
          </a:blipFill>
        </p:spPr>
      </p:sp>
      <p:sp>
        <p:nvSpPr>
          <p:cNvPr id="12" name="Freeform 12"/>
          <p:cNvSpPr/>
          <p:nvPr/>
        </p:nvSpPr>
        <p:spPr>
          <a:xfrm>
            <a:off x="5991039" y="6202094"/>
            <a:ext cx="6305921" cy="1332126"/>
          </a:xfrm>
          <a:custGeom>
            <a:avLst/>
            <a:gdLst/>
            <a:ahLst/>
            <a:cxnLst/>
            <a:rect l="l" t="t" r="r" b="b"/>
            <a:pathLst>
              <a:path w="6305921" h="1332126">
                <a:moveTo>
                  <a:pt x="0" y="0"/>
                </a:moveTo>
                <a:lnTo>
                  <a:pt x="6305922" y="0"/>
                </a:lnTo>
                <a:lnTo>
                  <a:pt x="6305922" y="1332126"/>
                </a:lnTo>
                <a:lnTo>
                  <a:pt x="0" y="13321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5082856" y="2107304"/>
            <a:ext cx="8122289" cy="3137748"/>
          </a:xfrm>
          <a:prstGeom prst="rect">
            <a:avLst/>
          </a:prstGeom>
        </p:spPr>
        <p:txBody>
          <a:bodyPr lIns="0" tIns="0" rIns="0" bIns="0" rtlCol="0" anchor="t">
            <a:spAutoFit/>
          </a:bodyPr>
          <a:lstStyle/>
          <a:p>
            <a:pPr algn="ctr">
              <a:lnSpc>
                <a:spcPts val="23904"/>
              </a:lnSpc>
            </a:pPr>
            <a:r>
              <a:rPr lang="en-US" sz="17074">
                <a:solidFill>
                  <a:srgbClr val="623416"/>
                </a:solidFill>
                <a:latin typeface="RUMBLE BRAVE"/>
                <a:ea typeface="RUMBLE BRAVE"/>
                <a:cs typeface="RUMBLE BRAVE"/>
                <a:sym typeface="RUMBLE BRAVE"/>
              </a:rPr>
              <a:t>thank you</a:t>
            </a:r>
          </a:p>
        </p:txBody>
      </p:sp>
      <p:sp>
        <p:nvSpPr>
          <p:cNvPr id="14" name="Freeform 14"/>
          <p:cNvSpPr/>
          <p:nvPr/>
        </p:nvSpPr>
        <p:spPr>
          <a:xfrm>
            <a:off x="6884106" y="1718112"/>
            <a:ext cx="4519788" cy="661019"/>
          </a:xfrm>
          <a:custGeom>
            <a:avLst/>
            <a:gdLst/>
            <a:ahLst/>
            <a:cxnLst/>
            <a:rect l="l" t="t" r="r" b="b"/>
            <a:pathLst>
              <a:path w="4519788" h="661019">
                <a:moveTo>
                  <a:pt x="0" y="0"/>
                </a:moveTo>
                <a:lnTo>
                  <a:pt x="4519788" y="0"/>
                </a:lnTo>
                <a:lnTo>
                  <a:pt x="4519788" y="661019"/>
                </a:lnTo>
                <a:lnTo>
                  <a:pt x="0" y="6610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TextBox 15"/>
          <p:cNvSpPr txBox="1"/>
          <p:nvPr/>
        </p:nvSpPr>
        <p:spPr>
          <a:xfrm>
            <a:off x="6335390" y="6293334"/>
            <a:ext cx="5617220" cy="1003632"/>
          </a:xfrm>
          <a:prstGeom prst="rect">
            <a:avLst/>
          </a:prstGeom>
        </p:spPr>
        <p:txBody>
          <a:bodyPr lIns="0" tIns="0" rIns="0" bIns="0" rtlCol="0" anchor="t">
            <a:spAutoFit/>
          </a:bodyPr>
          <a:lstStyle/>
          <a:p>
            <a:pPr algn="ctr">
              <a:lnSpc>
                <a:spcPts val="8176"/>
              </a:lnSpc>
            </a:pPr>
            <a:r>
              <a:rPr lang="en-US" sz="5840" b="1">
                <a:solidFill>
                  <a:srgbClr val="FFFFFF"/>
                </a:solidFill>
                <a:latin typeface="Harnet Serif Bold"/>
                <a:ea typeface="Harnet Serif Bold"/>
                <a:cs typeface="Harnet Serif Bold"/>
                <a:sym typeface="Harnet Serif Bold"/>
              </a:rPr>
              <a:t>Team Xinergy</a:t>
            </a:r>
          </a:p>
        </p:txBody>
      </p:sp>
      <p:sp>
        <p:nvSpPr>
          <p:cNvPr id="16" name="TextBox 16"/>
          <p:cNvSpPr txBox="1"/>
          <p:nvPr/>
        </p:nvSpPr>
        <p:spPr>
          <a:xfrm>
            <a:off x="6980339" y="5032280"/>
            <a:ext cx="4606797" cy="834416"/>
          </a:xfrm>
          <a:prstGeom prst="rect">
            <a:avLst/>
          </a:prstGeom>
        </p:spPr>
        <p:txBody>
          <a:bodyPr lIns="0" tIns="0" rIns="0" bIns="0" rtlCol="0" anchor="t">
            <a:spAutoFit/>
          </a:bodyPr>
          <a:lstStyle/>
          <a:p>
            <a:pPr algn="ctr">
              <a:lnSpc>
                <a:spcPts val="6865"/>
              </a:lnSpc>
            </a:pPr>
            <a:r>
              <a:rPr lang="en-US" sz="4903">
                <a:solidFill>
                  <a:srgbClr val="623416"/>
                </a:solidFill>
                <a:latin typeface="Harnet Serif"/>
                <a:ea typeface="Harnet Serif"/>
                <a:cs typeface="Harnet Serif"/>
                <a:sym typeface="Harnet Serif"/>
              </a:rPr>
              <a:t>Presented by</a:t>
            </a:r>
          </a:p>
        </p:txBody>
      </p:sp>
      <p:sp>
        <p:nvSpPr>
          <p:cNvPr id="17" name="TextBox 17"/>
          <p:cNvSpPr txBox="1"/>
          <p:nvPr/>
        </p:nvSpPr>
        <p:spPr>
          <a:xfrm>
            <a:off x="6295890" y="8003965"/>
            <a:ext cx="10216009" cy="523875"/>
          </a:xfrm>
          <a:prstGeom prst="rect">
            <a:avLst/>
          </a:prstGeom>
        </p:spPr>
        <p:txBody>
          <a:bodyPr lIns="0" tIns="0" rIns="0" bIns="0" rtlCol="0" anchor="t">
            <a:spAutoFit/>
          </a:bodyPr>
          <a:lstStyle/>
          <a:p>
            <a:pPr algn="ctr">
              <a:lnSpc>
                <a:spcPts val="4200"/>
              </a:lnSpc>
              <a:spcBef>
                <a:spcPct val="0"/>
              </a:spcBef>
            </a:pPr>
            <a:r>
              <a:rPr lang="en-US" sz="3000" u="sng">
                <a:solidFill>
                  <a:srgbClr val="000000"/>
                </a:solidFill>
                <a:latin typeface="Harnet Serif"/>
                <a:ea typeface="Harnet Serif"/>
                <a:cs typeface="Harnet Serif"/>
                <a:sym typeface="Harnet Serif"/>
              </a:rPr>
              <a:t>https://xinbinglim.github.io/TimelessChronicles_TeamXinergy/</a:t>
            </a:r>
          </a:p>
        </p:txBody>
      </p:sp>
      <p:pic>
        <p:nvPicPr>
          <p:cNvPr id="18" name="Picture 18"/>
          <p:cNvPicPr>
            <a:picLocks noChangeAspect="1"/>
          </p:cNvPicPr>
          <p:nvPr/>
        </p:nvPicPr>
        <p:blipFill>
          <a:blip r:embed="rId16"/>
          <a:stretch>
            <a:fillRect/>
          </a:stretch>
        </p:blipFill>
        <p:spPr>
          <a:xfrm>
            <a:off x="2465921" y="6647230"/>
            <a:ext cx="3304020" cy="330402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7"/>
            <a:stretch>
              <a:fillRect/>
            </a:stretch>
          </a:blipFill>
        </p:spPr>
      </p:sp>
      <p:grpSp>
        <p:nvGrpSpPr>
          <p:cNvPr id="8" name="Group 8"/>
          <p:cNvGrpSpPr/>
          <p:nvPr/>
        </p:nvGrpSpPr>
        <p:grpSpPr>
          <a:xfrm>
            <a:off x="3436129" y="6603517"/>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0000">
                <a:alpha val="29804"/>
              </a:srgbClr>
            </a:solidFill>
          </p:spPr>
        </p:sp>
        <p:sp>
          <p:nvSpPr>
            <p:cNvPr id="10" name="TextBox 10"/>
            <p:cNvSpPr txBox="1"/>
            <p:nvPr/>
          </p:nvSpPr>
          <p:spPr>
            <a:xfrm>
              <a:off x="0" y="-104775"/>
              <a:ext cx="812800" cy="917575"/>
            </a:xfrm>
            <a:prstGeom prst="rect">
              <a:avLst/>
            </a:prstGeom>
          </p:spPr>
          <p:txBody>
            <a:bodyPr lIns="50800" tIns="50800" rIns="50800" bIns="50800" rtlCol="0" anchor="ctr"/>
            <a:lstStyle/>
            <a:p>
              <a:pPr algn="ctr">
                <a:lnSpc>
                  <a:spcPts val="7000"/>
                </a:lnSpc>
                <a:spcBef>
                  <a:spcPct val="0"/>
                </a:spcBef>
              </a:pPr>
              <a:endParaRPr/>
            </a:p>
          </p:txBody>
        </p:sp>
      </p:grpSp>
      <p:sp>
        <p:nvSpPr>
          <p:cNvPr id="11" name="Freeform 11"/>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8"/>
            <a:stretch>
              <a:fillRect/>
            </a:stretch>
          </a:blipFill>
        </p:spPr>
      </p:sp>
      <p:sp>
        <p:nvSpPr>
          <p:cNvPr id="12" name="Freeform 12"/>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9"/>
            <a:stretch>
              <a:fillRect/>
            </a:stretch>
          </a:blipFill>
        </p:spPr>
      </p:sp>
      <p:sp>
        <p:nvSpPr>
          <p:cNvPr id="13" name="Freeform 13"/>
          <p:cNvSpPr/>
          <p:nvPr/>
        </p:nvSpPr>
        <p:spPr>
          <a:xfrm flipH="1">
            <a:off x="13196359" y="9088264"/>
            <a:ext cx="4218836" cy="1360575"/>
          </a:xfrm>
          <a:custGeom>
            <a:avLst/>
            <a:gdLst/>
            <a:ahLst/>
            <a:cxnLst/>
            <a:rect l="l" t="t" r="r" b="b"/>
            <a:pathLst>
              <a:path w="4218836" h="1360575">
                <a:moveTo>
                  <a:pt x="4218837" y="0"/>
                </a:moveTo>
                <a:lnTo>
                  <a:pt x="0" y="0"/>
                </a:lnTo>
                <a:lnTo>
                  <a:pt x="0" y="1360575"/>
                </a:lnTo>
                <a:lnTo>
                  <a:pt x="4218837" y="1360575"/>
                </a:lnTo>
                <a:lnTo>
                  <a:pt x="4218837" y="0"/>
                </a:lnTo>
                <a:close/>
              </a:path>
            </a:pathLst>
          </a:custGeom>
          <a:blipFill>
            <a:blip r:embed="rId10"/>
            <a:stretch>
              <a:fillRect/>
            </a:stretch>
          </a:blipFill>
        </p:spPr>
      </p:sp>
      <p:grpSp>
        <p:nvGrpSpPr>
          <p:cNvPr id="14" name="Group 14"/>
          <p:cNvGrpSpPr/>
          <p:nvPr/>
        </p:nvGrpSpPr>
        <p:grpSpPr>
          <a:xfrm>
            <a:off x="11831412" y="6603517"/>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0000">
                <a:alpha val="29804"/>
              </a:srgbClr>
            </a:solidFill>
          </p:spPr>
        </p:sp>
        <p:sp>
          <p:nvSpPr>
            <p:cNvPr id="16" name="TextBox 16"/>
            <p:cNvSpPr txBox="1"/>
            <p:nvPr/>
          </p:nvSpPr>
          <p:spPr>
            <a:xfrm>
              <a:off x="0" y="-104775"/>
              <a:ext cx="812800" cy="917575"/>
            </a:xfrm>
            <a:prstGeom prst="rect">
              <a:avLst/>
            </a:prstGeom>
          </p:spPr>
          <p:txBody>
            <a:bodyPr lIns="50800" tIns="50800" rIns="50800" bIns="50800" rtlCol="0" anchor="ctr"/>
            <a:lstStyle/>
            <a:p>
              <a:pPr algn="ctr">
                <a:lnSpc>
                  <a:spcPts val="7000"/>
                </a:lnSpc>
                <a:spcBef>
                  <a:spcPct val="0"/>
                </a:spcBef>
              </a:pPr>
              <a:endParaRPr/>
            </a:p>
          </p:txBody>
        </p:sp>
      </p:grpSp>
      <p:sp>
        <p:nvSpPr>
          <p:cNvPr id="17" name="Freeform 17"/>
          <p:cNvSpPr/>
          <p:nvPr/>
        </p:nvSpPr>
        <p:spPr>
          <a:xfrm rot="981436">
            <a:off x="15596044" y="7818536"/>
            <a:ext cx="3326511" cy="2539456"/>
          </a:xfrm>
          <a:custGeom>
            <a:avLst/>
            <a:gdLst/>
            <a:ahLst/>
            <a:cxnLst/>
            <a:rect l="l" t="t" r="r" b="b"/>
            <a:pathLst>
              <a:path w="3326511" h="2539456">
                <a:moveTo>
                  <a:pt x="0" y="0"/>
                </a:moveTo>
                <a:lnTo>
                  <a:pt x="3326512" y="0"/>
                </a:lnTo>
                <a:lnTo>
                  <a:pt x="3326512" y="2539456"/>
                </a:lnTo>
                <a:lnTo>
                  <a:pt x="0" y="2539456"/>
                </a:lnTo>
                <a:lnTo>
                  <a:pt x="0" y="0"/>
                </a:lnTo>
                <a:close/>
              </a:path>
            </a:pathLst>
          </a:custGeom>
          <a:blipFill>
            <a:blip r:embed="rId11"/>
            <a:stretch>
              <a:fillRect t="-3816" b="-3816"/>
            </a:stretch>
          </a:blipFill>
        </p:spPr>
      </p:sp>
      <p:grpSp>
        <p:nvGrpSpPr>
          <p:cNvPr id="18" name="Group 18"/>
          <p:cNvGrpSpPr/>
          <p:nvPr/>
        </p:nvGrpSpPr>
        <p:grpSpPr>
          <a:xfrm>
            <a:off x="3302893" y="6449983"/>
            <a:ext cx="3086100" cy="3086100"/>
            <a:chOff x="0" y="0"/>
            <a:chExt cx="812800" cy="812800"/>
          </a:xfrm>
        </p:grpSpPr>
        <p:sp>
          <p:nvSpPr>
            <p:cNvPr id="19" name="Freeform 19"/>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4835C"/>
            </a:solidFill>
          </p:spPr>
        </p:sp>
        <p:sp>
          <p:nvSpPr>
            <p:cNvPr id="20" name="TextBox 20"/>
            <p:cNvSpPr txBox="1"/>
            <p:nvPr/>
          </p:nvSpPr>
          <p:spPr>
            <a:xfrm>
              <a:off x="0" y="-104775"/>
              <a:ext cx="812800" cy="917575"/>
            </a:xfrm>
            <a:prstGeom prst="rect">
              <a:avLst/>
            </a:prstGeom>
          </p:spPr>
          <p:txBody>
            <a:bodyPr lIns="50800" tIns="50800" rIns="50800" bIns="50800" rtlCol="0" anchor="ctr"/>
            <a:lstStyle/>
            <a:p>
              <a:pPr algn="ctr">
                <a:lnSpc>
                  <a:spcPts val="7000"/>
                </a:lnSpc>
              </a:pPr>
              <a:r>
                <a:rPr lang="en-US" sz="5000">
                  <a:solidFill>
                    <a:srgbClr val="FFFFFF"/>
                  </a:solidFill>
                  <a:latin typeface="Harnet Serif"/>
                  <a:ea typeface="Harnet Serif"/>
                  <a:cs typeface="Harnet Serif"/>
                  <a:sym typeface="Harnet Serif"/>
                </a:rPr>
                <a:t>🎨</a:t>
              </a:r>
            </a:p>
            <a:p>
              <a:pPr algn="ctr">
                <a:lnSpc>
                  <a:spcPts val="3499"/>
                </a:lnSpc>
              </a:pPr>
              <a:r>
                <a:rPr lang="en-US" sz="2499">
                  <a:solidFill>
                    <a:srgbClr val="FFFFFF"/>
                  </a:solidFill>
                  <a:latin typeface="RUMBLE BRAVE"/>
                  <a:ea typeface="RUMBLE BRAVE"/>
                  <a:cs typeface="RUMBLE BRAVE"/>
                  <a:sym typeface="RUMBLE BRAVE"/>
                </a:rPr>
                <a:t>Art Through Ages</a:t>
              </a:r>
            </a:p>
            <a:p>
              <a:pPr algn="ctr">
                <a:lnSpc>
                  <a:spcPts val="2800"/>
                </a:lnSpc>
                <a:spcBef>
                  <a:spcPct val="0"/>
                </a:spcBef>
              </a:pPr>
              <a:r>
                <a:rPr lang="en-US" sz="2000">
                  <a:solidFill>
                    <a:srgbClr val="FFFFFF"/>
                  </a:solidFill>
                  <a:latin typeface="Harnet Serif"/>
                  <a:ea typeface="Harnet Serif"/>
                  <a:cs typeface="Harnet Serif"/>
                  <a:sym typeface="Harnet Serif"/>
                </a:rPr>
                <a:t>From cave paintings to digital masterpieces, trace the evolution of human expression.</a:t>
              </a:r>
            </a:p>
          </p:txBody>
        </p:sp>
      </p:grpSp>
      <p:sp>
        <p:nvSpPr>
          <p:cNvPr id="21" name="TextBox 21"/>
          <p:cNvSpPr txBox="1"/>
          <p:nvPr/>
        </p:nvSpPr>
        <p:spPr>
          <a:xfrm>
            <a:off x="3160938" y="243840"/>
            <a:ext cx="11756574" cy="2781059"/>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why we make this?</a:t>
            </a:r>
          </a:p>
        </p:txBody>
      </p:sp>
      <p:sp>
        <p:nvSpPr>
          <p:cNvPr id="22" name="TextBox 22"/>
          <p:cNvSpPr txBox="1"/>
          <p:nvPr/>
        </p:nvSpPr>
        <p:spPr>
          <a:xfrm>
            <a:off x="2667000" y="2687638"/>
            <a:ext cx="12532753" cy="863600"/>
          </a:xfrm>
          <a:prstGeom prst="rect">
            <a:avLst/>
          </a:prstGeom>
        </p:spPr>
        <p:txBody>
          <a:bodyPr wrap="square" lIns="0" tIns="0" rIns="0" bIns="0" rtlCol="0" anchor="t">
            <a:spAutoFit/>
          </a:bodyPr>
          <a:lstStyle/>
          <a:p>
            <a:pPr algn="ctr">
              <a:lnSpc>
                <a:spcPts val="7000"/>
              </a:lnSpc>
              <a:spcBef>
                <a:spcPct val="0"/>
              </a:spcBef>
            </a:pPr>
            <a:r>
              <a:rPr lang="en-US" sz="5000" dirty="0">
                <a:solidFill>
                  <a:srgbClr val="623416"/>
                </a:solidFill>
                <a:latin typeface="RUMBLE BRAVE"/>
                <a:ea typeface="RUMBLE BRAVE"/>
                <a:cs typeface="RUMBLE BRAVE"/>
                <a:sym typeface="RUMBLE BRAVE"/>
              </a:rPr>
              <a:t>"Time Chronicles": Unveiling Our Shared Human Story</a:t>
            </a:r>
          </a:p>
        </p:txBody>
      </p:sp>
      <p:sp>
        <p:nvSpPr>
          <p:cNvPr id="23" name="TextBox 23"/>
          <p:cNvSpPr txBox="1"/>
          <p:nvPr/>
        </p:nvSpPr>
        <p:spPr>
          <a:xfrm>
            <a:off x="1804070" y="3685910"/>
            <a:ext cx="14679860" cy="1280795"/>
          </a:xfrm>
          <a:prstGeom prst="rect">
            <a:avLst/>
          </a:prstGeom>
        </p:spPr>
        <p:txBody>
          <a:bodyPr lIns="0" tIns="0" rIns="0" bIns="0" rtlCol="0" anchor="t">
            <a:spAutoFit/>
          </a:bodyPr>
          <a:lstStyle/>
          <a:p>
            <a:pPr algn="ctr">
              <a:lnSpc>
                <a:spcPts val="3360"/>
              </a:lnSpc>
              <a:spcBef>
                <a:spcPct val="0"/>
              </a:spcBef>
            </a:pPr>
            <a:r>
              <a:rPr lang="en-US" sz="2400" dirty="0">
                <a:solidFill>
                  <a:srgbClr val="623416"/>
                </a:solidFill>
                <a:latin typeface="Cartograph Mono"/>
                <a:ea typeface="Cartograph Mono"/>
                <a:cs typeface="Cartograph Mono"/>
                <a:sym typeface="Cartograph Mono"/>
              </a:rPr>
              <a:t>~This website is a digital time machine for your brain.~</a:t>
            </a:r>
          </a:p>
          <a:p>
            <a:pPr algn="ctr">
              <a:lnSpc>
                <a:spcPts val="3499"/>
              </a:lnSpc>
              <a:spcBef>
                <a:spcPct val="0"/>
              </a:spcBef>
            </a:pPr>
            <a:r>
              <a:rPr lang="en-US" sz="2499" dirty="0">
                <a:solidFill>
                  <a:srgbClr val="623416"/>
                </a:solidFill>
                <a:latin typeface="Harnet Serif"/>
                <a:ea typeface="Harnet Serif"/>
                <a:cs typeface="Harnet Serif"/>
                <a:sym typeface="Harnet Serif"/>
              </a:rPr>
              <a:t>People get to explore the evolution of human creativity and life from cave paintings to AI art, lost cities to modern metropolises, and from traditional attire to future AI-generated fashion through this website.</a:t>
            </a:r>
          </a:p>
        </p:txBody>
      </p:sp>
      <p:grpSp>
        <p:nvGrpSpPr>
          <p:cNvPr id="24" name="Group 24"/>
          <p:cNvGrpSpPr/>
          <p:nvPr/>
        </p:nvGrpSpPr>
        <p:grpSpPr>
          <a:xfrm>
            <a:off x="7615808" y="6603517"/>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0000">
                <a:alpha val="29804"/>
              </a:srgbClr>
            </a:solidFill>
          </p:spPr>
        </p:sp>
        <p:sp>
          <p:nvSpPr>
            <p:cNvPr id="26" name="TextBox 26"/>
            <p:cNvSpPr txBox="1"/>
            <p:nvPr/>
          </p:nvSpPr>
          <p:spPr>
            <a:xfrm>
              <a:off x="0" y="-104775"/>
              <a:ext cx="812800" cy="917575"/>
            </a:xfrm>
            <a:prstGeom prst="rect">
              <a:avLst/>
            </a:prstGeom>
          </p:spPr>
          <p:txBody>
            <a:bodyPr lIns="50800" tIns="50800" rIns="50800" bIns="50800" rtlCol="0" anchor="ctr"/>
            <a:lstStyle/>
            <a:p>
              <a:pPr algn="ctr">
                <a:lnSpc>
                  <a:spcPts val="7000"/>
                </a:lnSpc>
                <a:spcBef>
                  <a:spcPct val="0"/>
                </a:spcBef>
              </a:pPr>
              <a:endParaRPr/>
            </a:p>
          </p:txBody>
        </p:sp>
      </p:grpSp>
      <p:grpSp>
        <p:nvGrpSpPr>
          <p:cNvPr id="27" name="Group 27"/>
          <p:cNvGrpSpPr/>
          <p:nvPr/>
        </p:nvGrpSpPr>
        <p:grpSpPr>
          <a:xfrm>
            <a:off x="7498457" y="6449983"/>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4835C"/>
            </a:solidFill>
          </p:spPr>
        </p:sp>
        <p:sp>
          <p:nvSpPr>
            <p:cNvPr id="29" name="TextBox 29"/>
            <p:cNvSpPr txBox="1"/>
            <p:nvPr/>
          </p:nvSpPr>
          <p:spPr>
            <a:xfrm>
              <a:off x="0" y="-104775"/>
              <a:ext cx="812800" cy="917575"/>
            </a:xfrm>
            <a:prstGeom prst="rect">
              <a:avLst/>
            </a:prstGeom>
          </p:spPr>
          <p:txBody>
            <a:bodyPr lIns="50800" tIns="50800" rIns="50800" bIns="50800" rtlCol="0" anchor="ctr"/>
            <a:lstStyle/>
            <a:p>
              <a:pPr algn="ctr">
                <a:lnSpc>
                  <a:spcPts val="7000"/>
                </a:lnSpc>
              </a:pPr>
              <a:r>
                <a:rPr lang="en-US" sz="5000">
                  <a:solidFill>
                    <a:srgbClr val="FFFFFF"/>
                  </a:solidFill>
                  <a:latin typeface="Harnet Serif"/>
                  <a:ea typeface="Harnet Serif"/>
                  <a:cs typeface="Harnet Serif"/>
                  <a:sym typeface="Harnet Serif"/>
                </a:rPr>
                <a:t>🏛️</a:t>
              </a:r>
            </a:p>
            <a:p>
              <a:pPr algn="ctr">
                <a:lnSpc>
                  <a:spcPts val="3499"/>
                </a:lnSpc>
              </a:pPr>
              <a:r>
                <a:rPr lang="en-US" sz="2499">
                  <a:solidFill>
                    <a:srgbClr val="FFFFFF"/>
                  </a:solidFill>
                  <a:latin typeface="RUMBLE BRAVE"/>
                  <a:ea typeface="RUMBLE BRAVE"/>
                  <a:cs typeface="RUMBLE BRAVE"/>
                  <a:sym typeface="RUMBLE BRAVE"/>
                </a:rPr>
                <a:t>Historical Eras</a:t>
              </a:r>
            </a:p>
            <a:p>
              <a:pPr algn="ctr">
                <a:lnSpc>
                  <a:spcPts val="2800"/>
                </a:lnSpc>
                <a:spcBef>
                  <a:spcPct val="0"/>
                </a:spcBef>
              </a:pPr>
              <a:r>
                <a:rPr lang="en-US" sz="2000">
                  <a:solidFill>
                    <a:srgbClr val="FFFFFF"/>
                  </a:solidFill>
                  <a:latin typeface="Harnet Serif"/>
                  <a:ea typeface="Harnet Serif"/>
                  <a:cs typeface="Harnet Serif"/>
                  <a:sym typeface="Harnet Serif"/>
                </a:rPr>
                <a:t>Explore pivotal moments that shaped civilizations across millennia.</a:t>
              </a:r>
            </a:p>
          </p:txBody>
        </p:sp>
      </p:grpSp>
      <p:grpSp>
        <p:nvGrpSpPr>
          <p:cNvPr id="30" name="Group 30"/>
          <p:cNvGrpSpPr/>
          <p:nvPr/>
        </p:nvGrpSpPr>
        <p:grpSpPr>
          <a:xfrm>
            <a:off x="11689457" y="6449983"/>
            <a:ext cx="3086100" cy="3086100"/>
            <a:chOff x="0" y="0"/>
            <a:chExt cx="812800" cy="812800"/>
          </a:xfrm>
        </p:grpSpPr>
        <p:sp>
          <p:nvSpPr>
            <p:cNvPr id="31" name="Freeform 31"/>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4835C"/>
            </a:solidFill>
          </p:spPr>
        </p:sp>
        <p:sp>
          <p:nvSpPr>
            <p:cNvPr id="32" name="TextBox 32"/>
            <p:cNvSpPr txBox="1"/>
            <p:nvPr/>
          </p:nvSpPr>
          <p:spPr>
            <a:xfrm>
              <a:off x="0" y="-104775"/>
              <a:ext cx="812800" cy="917575"/>
            </a:xfrm>
            <a:prstGeom prst="rect">
              <a:avLst/>
            </a:prstGeom>
          </p:spPr>
          <p:txBody>
            <a:bodyPr lIns="50800" tIns="50800" rIns="50800" bIns="50800" rtlCol="0" anchor="ctr"/>
            <a:lstStyle/>
            <a:p>
              <a:pPr algn="ctr">
                <a:lnSpc>
                  <a:spcPts val="7000"/>
                </a:lnSpc>
              </a:pPr>
              <a:r>
                <a:rPr lang="en-US" sz="5000" b="1">
                  <a:solidFill>
                    <a:srgbClr val="FFFFFF"/>
                  </a:solidFill>
                  <a:latin typeface="Harnet Serif Bold"/>
                  <a:ea typeface="Harnet Serif Bold"/>
                  <a:cs typeface="Harnet Serif Bold"/>
                  <a:sym typeface="Harnet Serif Bold"/>
                </a:rPr>
                <a:t>👗</a:t>
              </a:r>
            </a:p>
            <a:p>
              <a:pPr algn="ctr">
                <a:lnSpc>
                  <a:spcPts val="3499"/>
                </a:lnSpc>
              </a:pPr>
              <a:r>
                <a:rPr lang="en-US" sz="2499">
                  <a:solidFill>
                    <a:srgbClr val="FFFFFF"/>
                  </a:solidFill>
                  <a:latin typeface="RUMBLE BRAVE"/>
                  <a:ea typeface="RUMBLE BRAVE"/>
                  <a:cs typeface="RUMBLE BRAVE"/>
                  <a:sym typeface="RUMBLE BRAVE"/>
                </a:rPr>
                <a:t>Fashion Evolution</a:t>
              </a:r>
            </a:p>
            <a:p>
              <a:pPr algn="ctr">
                <a:lnSpc>
                  <a:spcPts val="2800"/>
                </a:lnSpc>
                <a:spcBef>
                  <a:spcPct val="0"/>
                </a:spcBef>
              </a:pPr>
              <a:r>
                <a:rPr lang="en-US" sz="2000">
                  <a:solidFill>
                    <a:srgbClr val="FFFFFF"/>
                  </a:solidFill>
                  <a:latin typeface="Harnet Serif"/>
                  <a:ea typeface="Harnet Serif"/>
                  <a:cs typeface="Harnet Serif"/>
                  <a:sym typeface="Harnet Serif"/>
                </a:rPr>
                <a:t>Witness how clothing reflects cultural changes through the centuries.</a:t>
              </a:r>
            </a:p>
          </p:txBody>
        </p:sp>
      </p:grpSp>
      <p:sp>
        <p:nvSpPr>
          <p:cNvPr id="33" name="TextBox 33"/>
          <p:cNvSpPr txBox="1"/>
          <p:nvPr/>
        </p:nvSpPr>
        <p:spPr>
          <a:xfrm>
            <a:off x="855291" y="5635094"/>
            <a:ext cx="7983909" cy="397545"/>
          </a:xfrm>
          <a:prstGeom prst="rect">
            <a:avLst/>
          </a:prstGeom>
        </p:spPr>
        <p:txBody>
          <a:bodyPr wrap="square" lIns="0" tIns="0" rIns="0" bIns="0" rtlCol="0" anchor="t">
            <a:spAutoFit/>
          </a:bodyPr>
          <a:lstStyle/>
          <a:p>
            <a:pPr algn="ctr">
              <a:lnSpc>
                <a:spcPts val="3499"/>
              </a:lnSpc>
              <a:spcBef>
                <a:spcPct val="0"/>
              </a:spcBef>
            </a:pPr>
            <a:r>
              <a:rPr lang="en-US" sz="2499" b="1" dirty="0">
                <a:solidFill>
                  <a:srgbClr val="623416"/>
                </a:solidFill>
                <a:latin typeface="Cartograph Mono Bold"/>
                <a:ea typeface="Cartograph Mono Bold"/>
                <a:cs typeface="Cartograph Mono Bold"/>
                <a:sym typeface="Cartograph Mono Bold"/>
              </a:rPr>
              <a:t>Divided into three easy sections:</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94281" y="-1489846"/>
            <a:ext cx="5674871" cy="3922755"/>
          </a:xfrm>
          <a:custGeom>
            <a:avLst/>
            <a:gdLst/>
            <a:ahLst/>
            <a:cxnLst/>
            <a:rect l="l" t="t" r="r" b="b"/>
            <a:pathLst>
              <a:path w="5674871" h="3922755">
                <a:moveTo>
                  <a:pt x="0" y="0"/>
                </a:moveTo>
                <a:lnTo>
                  <a:pt x="5674871" y="0"/>
                </a:lnTo>
                <a:lnTo>
                  <a:pt x="5674871" y="3922754"/>
                </a:lnTo>
                <a:lnTo>
                  <a:pt x="0" y="3922754"/>
                </a:lnTo>
                <a:lnTo>
                  <a:pt x="0" y="0"/>
                </a:lnTo>
                <a:close/>
              </a:path>
            </a:pathLst>
          </a:custGeom>
          <a:blipFill>
            <a:blip r:embed="rId3"/>
            <a:stretch>
              <a:fillRect/>
            </a:stretch>
          </a:blipFill>
        </p:spPr>
      </p:sp>
      <p:sp>
        <p:nvSpPr>
          <p:cNvPr id="4" name="Freeform 4"/>
          <p:cNvSpPr/>
          <p:nvPr/>
        </p:nvSpPr>
        <p:spPr>
          <a:xfrm flipH="1">
            <a:off x="13670741" y="-610373"/>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670060" y="-472164"/>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TextBox 6"/>
          <p:cNvSpPr txBox="1"/>
          <p:nvPr/>
        </p:nvSpPr>
        <p:spPr>
          <a:xfrm>
            <a:off x="568796" y="1246933"/>
            <a:ext cx="17150408" cy="3424479"/>
          </a:xfrm>
          <a:prstGeom prst="rect">
            <a:avLst/>
          </a:prstGeom>
        </p:spPr>
        <p:txBody>
          <a:bodyPr lIns="0" tIns="0" rIns="0" bIns="0" rtlCol="0" anchor="t">
            <a:spAutoFit/>
          </a:bodyPr>
          <a:lstStyle/>
          <a:p>
            <a:pPr algn="ctr">
              <a:lnSpc>
                <a:spcPts val="18007"/>
              </a:lnSpc>
            </a:pPr>
            <a:r>
              <a:rPr lang="en-US" sz="12862" dirty="0">
                <a:solidFill>
                  <a:srgbClr val="623416"/>
                </a:solidFill>
                <a:latin typeface="RUMBLE BRAVE"/>
                <a:ea typeface="RUMBLE BRAVE"/>
                <a:cs typeface="RUMBLE BRAVE"/>
                <a:sym typeface="RUMBLE BRAVE"/>
              </a:rPr>
              <a:t>Who is "Time Chronicles" For?</a:t>
            </a:r>
          </a:p>
        </p:txBody>
      </p:sp>
      <p:sp>
        <p:nvSpPr>
          <p:cNvPr id="7" name="Freeform 7"/>
          <p:cNvSpPr/>
          <p:nvPr/>
        </p:nvSpPr>
        <p:spPr>
          <a:xfrm flipV="1">
            <a:off x="-1835859" y="8006531"/>
            <a:ext cx="4379014" cy="3026993"/>
          </a:xfrm>
          <a:custGeom>
            <a:avLst/>
            <a:gdLst/>
            <a:ahLst/>
            <a:cxnLst/>
            <a:rect l="l" t="t" r="r" b="b"/>
            <a:pathLst>
              <a:path w="4379014" h="3026993">
                <a:moveTo>
                  <a:pt x="0" y="3026993"/>
                </a:moveTo>
                <a:lnTo>
                  <a:pt x="4379014" y="3026993"/>
                </a:lnTo>
                <a:lnTo>
                  <a:pt x="4379014" y="0"/>
                </a:lnTo>
                <a:lnTo>
                  <a:pt x="0" y="0"/>
                </a:lnTo>
                <a:lnTo>
                  <a:pt x="0" y="3026993"/>
                </a:lnTo>
                <a:close/>
              </a:path>
            </a:pathLst>
          </a:custGeom>
          <a:blipFill>
            <a:blip r:embed="rId6"/>
            <a:stretch>
              <a:fillRect/>
            </a:stretch>
          </a:blipFill>
        </p:spPr>
      </p:sp>
      <p:sp>
        <p:nvSpPr>
          <p:cNvPr id="8" name="Freeform 8"/>
          <p:cNvSpPr/>
          <p:nvPr/>
        </p:nvSpPr>
        <p:spPr>
          <a:xfrm rot="3902558">
            <a:off x="-613479" y="7380671"/>
            <a:ext cx="2036199" cy="2526823"/>
          </a:xfrm>
          <a:custGeom>
            <a:avLst/>
            <a:gdLst/>
            <a:ahLst/>
            <a:cxnLst/>
            <a:rect l="l" t="t" r="r" b="b"/>
            <a:pathLst>
              <a:path w="2036199" h="2526823">
                <a:moveTo>
                  <a:pt x="0" y="0"/>
                </a:moveTo>
                <a:lnTo>
                  <a:pt x="2036199" y="0"/>
                </a:lnTo>
                <a:lnTo>
                  <a:pt x="2036199" y="2526824"/>
                </a:lnTo>
                <a:lnTo>
                  <a:pt x="0" y="2526824"/>
                </a:lnTo>
                <a:lnTo>
                  <a:pt x="0" y="0"/>
                </a:lnTo>
                <a:close/>
              </a:path>
            </a:pathLst>
          </a:custGeom>
          <a:blipFill>
            <a:blip r:embed="rId7"/>
            <a:stretch>
              <a:fillRect/>
            </a:stretch>
          </a:blipFill>
        </p:spPr>
      </p:sp>
      <p:sp>
        <p:nvSpPr>
          <p:cNvPr id="9" name="Freeform 9"/>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8"/>
            <a:stretch>
              <a:fillRect/>
            </a:stretch>
          </a:blipFill>
        </p:spPr>
      </p:sp>
      <p:sp>
        <p:nvSpPr>
          <p:cNvPr id="10" name="Freeform 10"/>
          <p:cNvSpPr/>
          <p:nvPr/>
        </p:nvSpPr>
        <p:spPr>
          <a:xfrm flipH="1">
            <a:off x="14993986" y="9088264"/>
            <a:ext cx="4218836" cy="1360575"/>
          </a:xfrm>
          <a:custGeom>
            <a:avLst/>
            <a:gdLst/>
            <a:ahLst/>
            <a:cxnLst/>
            <a:rect l="l" t="t" r="r" b="b"/>
            <a:pathLst>
              <a:path w="4218836" h="1360575">
                <a:moveTo>
                  <a:pt x="4218836" y="0"/>
                </a:moveTo>
                <a:lnTo>
                  <a:pt x="0" y="0"/>
                </a:lnTo>
                <a:lnTo>
                  <a:pt x="0" y="1360575"/>
                </a:lnTo>
                <a:lnTo>
                  <a:pt x="4218836" y="1360575"/>
                </a:lnTo>
                <a:lnTo>
                  <a:pt x="4218836" y="0"/>
                </a:lnTo>
                <a:close/>
              </a:path>
            </a:pathLst>
          </a:custGeom>
          <a:blipFill>
            <a:blip r:embed="rId9"/>
            <a:stretch>
              <a:fillRect/>
            </a:stretch>
          </a:blipFill>
        </p:spPr>
      </p:sp>
      <p:sp>
        <p:nvSpPr>
          <p:cNvPr id="11" name="Freeform 11"/>
          <p:cNvSpPr/>
          <p:nvPr/>
        </p:nvSpPr>
        <p:spPr>
          <a:xfrm rot="981436">
            <a:off x="15596044" y="7818536"/>
            <a:ext cx="3326511" cy="2539456"/>
          </a:xfrm>
          <a:custGeom>
            <a:avLst/>
            <a:gdLst/>
            <a:ahLst/>
            <a:cxnLst/>
            <a:rect l="l" t="t" r="r" b="b"/>
            <a:pathLst>
              <a:path w="3326511" h="2539456">
                <a:moveTo>
                  <a:pt x="0" y="0"/>
                </a:moveTo>
                <a:lnTo>
                  <a:pt x="3326512" y="0"/>
                </a:lnTo>
                <a:lnTo>
                  <a:pt x="3326512" y="2539456"/>
                </a:lnTo>
                <a:lnTo>
                  <a:pt x="0" y="2539456"/>
                </a:lnTo>
                <a:lnTo>
                  <a:pt x="0" y="0"/>
                </a:lnTo>
                <a:close/>
              </a:path>
            </a:pathLst>
          </a:custGeom>
          <a:blipFill>
            <a:blip r:embed="rId10"/>
            <a:stretch>
              <a:fillRect t="-3816" b="-3816"/>
            </a:stretch>
          </a:blipFill>
        </p:spPr>
      </p:sp>
      <p:sp>
        <p:nvSpPr>
          <p:cNvPr id="12" name="TextBox 12"/>
          <p:cNvSpPr txBox="1"/>
          <p:nvPr/>
        </p:nvSpPr>
        <p:spPr>
          <a:xfrm>
            <a:off x="1407271" y="3353085"/>
            <a:ext cx="15319921" cy="688975"/>
          </a:xfrm>
          <a:prstGeom prst="rect">
            <a:avLst/>
          </a:prstGeom>
        </p:spPr>
        <p:txBody>
          <a:bodyPr lIns="0" tIns="0" rIns="0" bIns="0" rtlCol="0" anchor="t">
            <a:spAutoFit/>
          </a:bodyPr>
          <a:lstStyle/>
          <a:p>
            <a:pPr algn="ctr">
              <a:lnSpc>
                <a:spcPts val="5599"/>
              </a:lnSpc>
              <a:spcBef>
                <a:spcPct val="0"/>
              </a:spcBef>
            </a:pPr>
            <a:r>
              <a:rPr lang="en-US" sz="3999">
                <a:solidFill>
                  <a:srgbClr val="623416"/>
                </a:solidFill>
                <a:latin typeface="Harnet Serif"/>
                <a:ea typeface="Harnet Serif"/>
                <a:cs typeface="Harnet Serif"/>
                <a:sym typeface="Harnet Serif"/>
              </a:rPr>
              <a:t> Everyone curious about the world around them, especially </a:t>
            </a:r>
            <a:r>
              <a:rPr lang="en-US" sz="3999" b="1">
                <a:solidFill>
                  <a:srgbClr val="623416"/>
                </a:solidFill>
                <a:latin typeface="Harnet Serif Bold"/>
                <a:ea typeface="Harnet Serif Bold"/>
                <a:cs typeface="Harnet Serif Bold"/>
                <a:sym typeface="Harnet Serif Bold"/>
              </a:rPr>
              <a:t>STUDENTS</a:t>
            </a:r>
          </a:p>
        </p:txBody>
      </p:sp>
      <p:sp>
        <p:nvSpPr>
          <p:cNvPr id="13" name="TextBox 13"/>
          <p:cNvSpPr txBox="1"/>
          <p:nvPr/>
        </p:nvSpPr>
        <p:spPr>
          <a:xfrm>
            <a:off x="1727141" y="4304377"/>
            <a:ext cx="13963867" cy="5540375"/>
          </a:xfrm>
          <a:prstGeom prst="rect">
            <a:avLst/>
          </a:prstGeom>
        </p:spPr>
        <p:txBody>
          <a:bodyPr lIns="0" tIns="0" rIns="0" bIns="0" rtlCol="0" anchor="t">
            <a:spAutoFit/>
          </a:bodyPr>
          <a:lstStyle/>
          <a:p>
            <a:pPr algn="ctr">
              <a:lnSpc>
                <a:spcPts val="11200"/>
              </a:lnSpc>
              <a:spcBef>
                <a:spcPct val="0"/>
              </a:spcBef>
            </a:pPr>
            <a:r>
              <a:rPr lang="en-US" sz="8000">
                <a:solidFill>
                  <a:srgbClr val="623416"/>
                </a:solidFill>
                <a:latin typeface="RUMBLE BRAVE"/>
                <a:ea typeface="RUMBLE BRAVE"/>
                <a:cs typeface="RUMBLE BRAVE"/>
                <a:sym typeface="RUMBLE BRAVE"/>
              </a:rPr>
              <a:t>Why Students? </a:t>
            </a:r>
          </a:p>
          <a:p>
            <a:pPr algn="ctr">
              <a:lnSpc>
                <a:spcPts val="4200"/>
              </a:lnSpc>
              <a:spcBef>
                <a:spcPct val="0"/>
              </a:spcBef>
            </a:pPr>
            <a:r>
              <a:rPr lang="en-US" sz="3000">
                <a:solidFill>
                  <a:srgbClr val="623416"/>
                </a:solidFill>
                <a:latin typeface="Harnet Serif"/>
                <a:ea typeface="Harnet Serif"/>
                <a:cs typeface="Harnet Serif"/>
                <a:sym typeface="Harnet Serif"/>
              </a:rPr>
              <a:t>Traditional learning can feel </a:t>
            </a:r>
            <a:r>
              <a:rPr lang="en-US" sz="3000" b="1">
                <a:solidFill>
                  <a:srgbClr val="623416"/>
                </a:solidFill>
                <a:latin typeface="Harnet Serif Bold"/>
                <a:ea typeface="Harnet Serif Bold"/>
                <a:cs typeface="Harnet Serif Bold"/>
                <a:sym typeface="Harnet Serif Bold"/>
              </a:rPr>
              <a:t>DULL</a:t>
            </a:r>
            <a:r>
              <a:rPr lang="en-US" sz="3000">
                <a:solidFill>
                  <a:srgbClr val="623416"/>
                </a:solidFill>
                <a:latin typeface="Harnet Serif"/>
                <a:ea typeface="Harnet Serif"/>
                <a:cs typeface="Harnet Serif"/>
                <a:sym typeface="Harnet Serif"/>
              </a:rPr>
              <a:t>; we've focused on making learning an adventure.</a:t>
            </a:r>
          </a:p>
          <a:p>
            <a:pPr algn="ctr">
              <a:lnSpc>
                <a:spcPts val="7699"/>
              </a:lnSpc>
              <a:spcBef>
                <a:spcPct val="0"/>
              </a:spcBef>
            </a:pPr>
            <a:r>
              <a:rPr lang="en-US" sz="5499" b="1">
                <a:solidFill>
                  <a:srgbClr val="623416"/>
                </a:solidFill>
                <a:latin typeface="Harnet Serif Bold"/>
                <a:ea typeface="Harnet Serif Bold"/>
                <a:cs typeface="Harnet Serif Bold"/>
                <a:sym typeface="Harnet Serif Bold"/>
              </a:rPr>
              <a:t>BUT</a:t>
            </a:r>
          </a:p>
          <a:p>
            <a:pPr algn="ctr">
              <a:lnSpc>
                <a:spcPts val="5599"/>
              </a:lnSpc>
              <a:spcBef>
                <a:spcPct val="0"/>
              </a:spcBef>
            </a:pPr>
            <a:r>
              <a:rPr lang="en-US" sz="3999">
                <a:solidFill>
                  <a:srgbClr val="623416"/>
                </a:solidFill>
                <a:latin typeface="Harnet Serif"/>
                <a:ea typeface="Harnet Serif"/>
                <a:cs typeface="Harnet Serif"/>
                <a:sym typeface="Harnet Serif"/>
              </a:rPr>
              <a:t>This website is </a:t>
            </a:r>
            <a:r>
              <a:rPr lang="en-US" sz="3999" b="1">
                <a:solidFill>
                  <a:srgbClr val="623416"/>
                </a:solidFill>
                <a:latin typeface="Harnet Serif Bold"/>
                <a:ea typeface="Harnet Serif Bold"/>
                <a:cs typeface="Harnet Serif Bold"/>
                <a:sym typeface="Harnet Serif Bold"/>
              </a:rPr>
              <a:t>DIFFERENT</a:t>
            </a:r>
          </a:p>
          <a:p>
            <a:pPr algn="ctr">
              <a:lnSpc>
                <a:spcPts val="4900"/>
              </a:lnSpc>
              <a:spcBef>
                <a:spcPct val="0"/>
              </a:spcBef>
            </a:pPr>
            <a:r>
              <a:rPr lang="en-US" sz="3500">
                <a:solidFill>
                  <a:srgbClr val="623416"/>
                </a:solidFill>
                <a:latin typeface="Harnet Serif"/>
                <a:ea typeface="Harnet Serif"/>
                <a:cs typeface="Harnet Serif"/>
                <a:sym typeface="Harnet Serif"/>
              </a:rPr>
              <a:t>It makes learning about history, art, and fashion </a:t>
            </a:r>
          </a:p>
          <a:p>
            <a:pPr algn="ctr">
              <a:lnSpc>
                <a:spcPts val="4900"/>
              </a:lnSpc>
              <a:spcBef>
                <a:spcPct val="0"/>
              </a:spcBef>
            </a:pPr>
            <a:r>
              <a:rPr lang="en-US" sz="3500" b="1">
                <a:solidFill>
                  <a:srgbClr val="623416"/>
                </a:solidFill>
                <a:latin typeface="Harnet Serif Bold"/>
                <a:ea typeface="Harnet Serif Bold"/>
                <a:cs typeface="Harnet Serif Bold"/>
                <a:sym typeface="Harnet Serif Bold"/>
              </a:rPr>
              <a:t>EXCITING, INTERACTIVE, </a:t>
            </a:r>
            <a:r>
              <a:rPr lang="en-US" sz="3500">
                <a:solidFill>
                  <a:srgbClr val="623416"/>
                </a:solidFill>
                <a:latin typeface="Harnet Serif"/>
                <a:ea typeface="Harnet Serif"/>
                <a:cs typeface="Harnet Serif"/>
                <a:sym typeface="Harnet Serif"/>
              </a:rPr>
              <a:t>and</a:t>
            </a:r>
            <a:r>
              <a:rPr lang="en-US" sz="3500" b="1">
                <a:solidFill>
                  <a:srgbClr val="623416"/>
                </a:solidFill>
                <a:latin typeface="Harnet Serif Bold"/>
                <a:ea typeface="Harnet Serif Bold"/>
                <a:cs typeface="Harnet Serif Bold"/>
                <a:sym typeface="Harnet Serif Bold"/>
              </a:rPr>
              <a:t> ENGAGING</a:t>
            </a:r>
            <a:r>
              <a:rPr lang="en-US" sz="3500">
                <a:solidFill>
                  <a:srgbClr val="623416"/>
                </a:solidFill>
                <a:latin typeface="Harnet Serif"/>
                <a:ea typeface="Harnet Serif"/>
                <a:cs typeface="Harnet Serif"/>
                <a:sym typeface="Harnet Serif"/>
              </a:rPr>
              <a:t>, </a:t>
            </a:r>
          </a:p>
          <a:p>
            <a:pPr algn="ctr">
              <a:lnSpc>
                <a:spcPts val="4900"/>
              </a:lnSpc>
              <a:spcBef>
                <a:spcPct val="0"/>
              </a:spcBef>
            </a:pPr>
            <a:r>
              <a:rPr lang="en-US" sz="3500">
                <a:solidFill>
                  <a:srgbClr val="623416"/>
                </a:solidFill>
                <a:latin typeface="Harnet Serif"/>
                <a:ea typeface="Harnet Serif"/>
                <a:cs typeface="Harnet Serif"/>
                <a:sym typeface="Harnet Serif"/>
              </a:rPr>
              <a:t>transforming it into an exploration rather than a traditional lecture.</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13725" y="5655212"/>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1</a:t>
            </a:r>
          </a:p>
        </p:txBody>
      </p:sp>
      <p:sp>
        <p:nvSpPr>
          <p:cNvPr id="9" name="Freeform 9"/>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9"/>
            <a:stretch>
              <a:fillRect/>
            </a:stretch>
          </a:blipFill>
        </p:spPr>
      </p:sp>
      <p:sp>
        <p:nvSpPr>
          <p:cNvPr id="10" name="Freeform 10"/>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10"/>
            <a:stretch>
              <a:fillRect/>
            </a:stretch>
          </a:blipFill>
        </p:spPr>
      </p:sp>
      <p:sp>
        <p:nvSpPr>
          <p:cNvPr id="11" name="Freeform 11"/>
          <p:cNvSpPr/>
          <p:nvPr/>
        </p:nvSpPr>
        <p:spPr>
          <a:xfrm>
            <a:off x="11981327" y="5143500"/>
            <a:ext cx="5466671" cy="4455337"/>
          </a:xfrm>
          <a:custGeom>
            <a:avLst/>
            <a:gdLst/>
            <a:ahLst/>
            <a:cxnLst/>
            <a:rect l="l" t="t" r="r" b="b"/>
            <a:pathLst>
              <a:path w="5466671" h="4455337">
                <a:moveTo>
                  <a:pt x="0" y="0"/>
                </a:moveTo>
                <a:lnTo>
                  <a:pt x="5466670" y="0"/>
                </a:lnTo>
                <a:lnTo>
                  <a:pt x="5466670" y="4455337"/>
                </a:lnTo>
                <a:lnTo>
                  <a:pt x="0" y="4455337"/>
                </a:lnTo>
                <a:lnTo>
                  <a:pt x="0" y="0"/>
                </a:lnTo>
                <a:close/>
              </a:path>
            </a:pathLst>
          </a:custGeom>
          <a:blipFill>
            <a:blip r:embed="rId11"/>
            <a:stretch>
              <a:fillRect/>
            </a:stretch>
          </a:blipFill>
        </p:spPr>
      </p:sp>
      <p:sp>
        <p:nvSpPr>
          <p:cNvPr id="12" name="TextBox 12"/>
          <p:cNvSpPr txBox="1"/>
          <p:nvPr/>
        </p:nvSpPr>
        <p:spPr>
          <a:xfrm>
            <a:off x="2338167" y="5669952"/>
            <a:ext cx="10037211" cy="1384300"/>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The Amazing Story of Art: From Caves to Computers</a:t>
            </a:r>
          </a:p>
        </p:txBody>
      </p:sp>
      <p:sp>
        <p:nvSpPr>
          <p:cNvPr id="13" name="TextBox 13"/>
          <p:cNvSpPr txBox="1"/>
          <p:nvPr/>
        </p:nvSpPr>
        <p:spPr>
          <a:xfrm>
            <a:off x="3755582" y="243609"/>
            <a:ext cx="10776836" cy="2688242"/>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id="14" name="TextBox 14"/>
          <p:cNvSpPr txBox="1"/>
          <p:nvPr/>
        </p:nvSpPr>
        <p:spPr>
          <a:xfrm>
            <a:off x="3839974" y="2694739"/>
            <a:ext cx="10608053" cy="173672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Art has always been part of human life — from drawing on cave walls to creating cool digital pictures today. It tells our stories, shows our feelings, and helps us share ideas across time and space!</a:t>
            </a:r>
          </a:p>
        </p:txBody>
      </p:sp>
      <p:sp>
        <p:nvSpPr>
          <p:cNvPr id="15" name="TextBox 15"/>
          <p:cNvSpPr txBox="1"/>
          <p:nvPr/>
        </p:nvSpPr>
        <p:spPr>
          <a:xfrm>
            <a:off x="3234336" y="4724175"/>
            <a:ext cx="4538064" cy="946150"/>
          </a:xfrm>
          <a:prstGeom prst="rect">
            <a:avLst/>
          </a:prstGeom>
        </p:spPr>
        <p:txBody>
          <a:bodyPr wrap="square" lIns="0" tIns="0" rIns="0" bIns="0" rtlCol="0" anchor="t">
            <a:spAutoFit/>
          </a:bodyPr>
          <a:lstStyle/>
          <a:p>
            <a:pPr algn="ctr">
              <a:lnSpc>
                <a:spcPts val="7699"/>
              </a:lnSpc>
              <a:spcBef>
                <a:spcPct val="0"/>
              </a:spcBef>
            </a:pPr>
            <a:r>
              <a:rPr lang="en-US" sz="5499" dirty="0">
                <a:solidFill>
                  <a:srgbClr val="623416"/>
                </a:solidFill>
                <a:latin typeface="RUMBLE BRAVE"/>
                <a:ea typeface="RUMBLE BRAVE"/>
                <a:cs typeface="RUMBLE BRAVE"/>
                <a:sym typeface="RUMBLE BRAVE"/>
              </a:rPr>
              <a:t>story of art</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13725" y="5655212"/>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2</a:t>
            </a:r>
          </a:p>
        </p:txBody>
      </p:sp>
      <p:sp>
        <p:nvSpPr>
          <p:cNvPr id="9" name="TextBox 9"/>
          <p:cNvSpPr txBox="1"/>
          <p:nvPr/>
        </p:nvSpPr>
        <p:spPr>
          <a:xfrm>
            <a:off x="2338167" y="5669952"/>
            <a:ext cx="10037211" cy="2098675"/>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Direct links to the arts on </a:t>
            </a:r>
            <a:r>
              <a:rPr lang="en-US" sz="3999" b="1">
                <a:solidFill>
                  <a:srgbClr val="623416"/>
                </a:solidFill>
                <a:latin typeface="Harnet Serif Bold"/>
                <a:ea typeface="Harnet Serif Bold"/>
                <a:cs typeface="Harnet Serif Bold"/>
                <a:sym typeface="Harnet Serif Bold"/>
              </a:rPr>
              <a:t>WIKIPEDIA</a:t>
            </a:r>
            <a:r>
              <a:rPr lang="en-US" sz="3999">
                <a:solidFill>
                  <a:srgbClr val="623416"/>
                </a:solidFill>
                <a:latin typeface="Harnet Serif"/>
                <a:ea typeface="Harnet Serif"/>
                <a:cs typeface="Harnet Serif"/>
                <a:sym typeface="Harnet Serif"/>
              </a:rPr>
              <a:t> for detailed information (creation, reasons, artists).</a:t>
            </a:r>
          </a:p>
        </p:txBody>
      </p:sp>
      <p:sp>
        <p:nvSpPr>
          <p:cNvPr id="10" name="Freeform 10"/>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9"/>
            <a:stretch>
              <a:fillRect/>
            </a:stretch>
          </a:blipFill>
        </p:spPr>
      </p:sp>
      <p:sp>
        <p:nvSpPr>
          <p:cNvPr id="11" name="Freeform 11"/>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10"/>
            <a:stretch>
              <a:fillRect/>
            </a:stretch>
          </a:blipFill>
        </p:spPr>
      </p:sp>
      <p:sp>
        <p:nvSpPr>
          <p:cNvPr id="12" name="Freeform 12"/>
          <p:cNvSpPr/>
          <p:nvPr/>
        </p:nvSpPr>
        <p:spPr>
          <a:xfrm>
            <a:off x="6371570" y="7197030"/>
            <a:ext cx="6336473" cy="2946460"/>
          </a:xfrm>
          <a:custGeom>
            <a:avLst/>
            <a:gdLst/>
            <a:ahLst/>
            <a:cxnLst/>
            <a:rect l="l" t="t" r="r" b="b"/>
            <a:pathLst>
              <a:path w="6336473" h="2946460">
                <a:moveTo>
                  <a:pt x="0" y="0"/>
                </a:moveTo>
                <a:lnTo>
                  <a:pt x="6336473" y="0"/>
                </a:lnTo>
                <a:lnTo>
                  <a:pt x="6336473" y="2946460"/>
                </a:lnTo>
                <a:lnTo>
                  <a:pt x="0" y="2946460"/>
                </a:lnTo>
                <a:lnTo>
                  <a:pt x="0" y="0"/>
                </a:lnTo>
                <a:close/>
              </a:path>
            </a:pathLst>
          </a:custGeom>
          <a:blipFill>
            <a:blip r:embed="rId11"/>
            <a:stretch>
              <a:fillRect/>
            </a:stretch>
          </a:blipFill>
        </p:spPr>
      </p:sp>
      <p:sp>
        <p:nvSpPr>
          <p:cNvPr id="13" name="Freeform 13"/>
          <p:cNvSpPr/>
          <p:nvPr/>
        </p:nvSpPr>
        <p:spPr>
          <a:xfrm>
            <a:off x="12294849" y="4933978"/>
            <a:ext cx="5858347" cy="3646821"/>
          </a:xfrm>
          <a:custGeom>
            <a:avLst/>
            <a:gdLst/>
            <a:ahLst/>
            <a:cxnLst/>
            <a:rect l="l" t="t" r="r" b="b"/>
            <a:pathLst>
              <a:path w="5858347" h="3646821">
                <a:moveTo>
                  <a:pt x="0" y="0"/>
                </a:moveTo>
                <a:lnTo>
                  <a:pt x="5858347" y="0"/>
                </a:lnTo>
                <a:lnTo>
                  <a:pt x="5858347" y="3646822"/>
                </a:lnTo>
                <a:lnTo>
                  <a:pt x="0" y="3646822"/>
                </a:lnTo>
                <a:lnTo>
                  <a:pt x="0" y="0"/>
                </a:lnTo>
                <a:close/>
              </a:path>
            </a:pathLst>
          </a:custGeom>
          <a:blipFill>
            <a:blip r:embed="rId12"/>
            <a:stretch>
              <a:fillRect/>
            </a:stretch>
          </a:blipFill>
        </p:spPr>
      </p:sp>
      <p:sp>
        <p:nvSpPr>
          <p:cNvPr id="14" name="TextBox 14"/>
          <p:cNvSpPr txBox="1"/>
          <p:nvPr/>
        </p:nvSpPr>
        <p:spPr>
          <a:xfrm>
            <a:off x="3755582" y="243609"/>
            <a:ext cx="10776836" cy="2688242"/>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id="15" name="TextBox 15"/>
          <p:cNvSpPr txBox="1"/>
          <p:nvPr/>
        </p:nvSpPr>
        <p:spPr>
          <a:xfrm>
            <a:off x="3839974" y="2694739"/>
            <a:ext cx="10608053" cy="173672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Art has always been part of human life — from drawing on cave walls to creating cool digital pictures today. It tells our stories, shows our feelings, and helps us share ideas across time and space!</a:t>
            </a:r>
          </a:p>
        </p:txBody>
      </p:sp>
      <p:sp>
        <p:nvSpPr>
          <p:cNvPr id="16" name="TextBox 16"/>
          <p:cNvSpPr txBox="1"/>
          <p:nvPr/>
        </p:nvSpPr>
        <p:spPr>
          <a:xfrm>
            <a:off x="2338167" y="4724175"/>
            <a:ext cx="5674871" cy="946150"/>
          </a:xfrm>
          <a:prstGeom prst="rect">
            <a:avLst/>
          </a:prstGeom>
        </p:spPr>
        <p:txBody>
          <a:bodyPr wrap="square" lIns="0" tIns="0" rIns="0" bIns="0" rtlCol="0" anchor="t">
            <a:spAutoFit/>
          </a:bodyPr>
          <a:lstStyle/>
          <a:p>
            <a:pPr algn="ctr">
              <a:lnSpc>
                <a:spcPts val="7699"/>
              </a:lnSpc>
              <a:spcBef>
                <a:spcPct val="0"/>
              </a:spcBef>
            </a:pPr>
            <a:r>
              <a:rPr lang="en-US" sz="5499" dirty="0">
                <a:solidFill>
                  <a:srgbClr val="623416"/>
                </a:solidFill>
                <a:latin typeface="RUMBLE BRAVE"/>
                <a:ea typeface="RUMBLE BRAVE"/>
                <a:cs typeface="RUMBLE BRAVE"/>
                <a:sym typeface="RUMBLE BRAVE"/>
              </a:rPr>
              <a:t>Deep Dives into Art:</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13725" y="5655212"/>
            <a:ext cx="38510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3</a:t>
            </a:r>
          </a:p>
        </p:txBody>
      </p:sp>
      <p:sp>
        <p:nvSpPr>
          <p:cNvPr id="9" name="TextBox 9"/>
          <p:cNvSpPr txBox="1"/>
          <p:nvPr/>
        </p:nvSpPr>
        <p:spPr>
          <a:xfrm>
            <a:off x="2338167" y="5669952"/>
            <a:ext cx="10037211" cy="2089150"/>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Surprising FACTS about art and quick QUIZZES on different art types and famous artists.</a:t>
            </a:r>
          </a:p>
        </p:txBody>
      </p:sp>
      <p:sp>
        <p:nvSpPr>
          <p:cNvPr id="10" name="Freeform 10"/>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9"/>
            <a:stretch>
              <a:fillRect/>
            </a:stretch>
          </a:blipFill>
        </p:spPr>
      </p:sp>
      <p:sp>
        <p:nvSpPr>
          <p:cNvPr id="11" name="Freeform 11"/>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10"/>
            <a:stretch>
              <a:fillRect/>
            </a:stretch>
          </a:blipFill>
        </p:spPr>
      </p:sp>
      <p:sp>
        <p:nvSpPr>
          <p:cNvPr id="12" name="Freeform 12"/>
          <p:cNvSpPr/>
          <p:nvPr/>
        </p:nvSpPr>
        <p:spPr>
          <a:xfrm>
            <a:off x="13158877" y="4474889"/>
            <a:ext cx="4778474" cy="2646396"/>
          </a:xfrm>
          <a:custGeom>
            <a:avLst/>
            <a:gdLst/>
            <a:ahLst/>
            <a:cxnLst/>
            <a:rect l="l" t="t" r="r" b="b"/>
            <a:pathLst>
              <a:path w="4778474" h="2646396">
                <a:moveTo>
                  <a:pt x="0" y="0"/>
                </a:moveTo>
                <a:lnTo>
                  <a:pt x="4778474" y="0"/>
                </a:lnTo>
                <a:lnTo>
                  <a:pt x="4778474" y="2646395"/>
                </a:lnTo>
                <a:lnTo>
                  <a:pt x="0" y="2646395"/>
                </a:lnTo>
                <a:lnTo>
                  <a:pt x="0" y="0"/>
                </a:lnTo>
                <a:close/>
              </a:path>
            </a:pathLst>
          </a:custGeom>
          <a:blipFill>
            <a:blip r:embed="rId11"/>
            <a:stretch>
              <a:fillRect/>
            </a:stretch>
          </a:blipFill>
        </p:spPr>
      </p:sp>
      <p:sp>
        <p:nvSpPr>
          <p:cNvPr id="13" name="Freeform 13"/>
          <p:cNvSpPr/>
          <p:nvPr/>
        </p:nvSpPr>
        <p:spPr>
          <a:xfrm>
            <a:off x="11306593" y="7010067"/>
            <a:ext cx="4241521" cy="3133424"/>
          </a:xfrm>
          <a:custGeom>
            <a:avLst/>
            <a:gdLst/>
            <a:ahLst/>
            <a:cxnLst/>
            <a:rect l="l" t="t" r="r" b="b"/>
            <a:pathLst>
              <a:path w="4241521" h="3133424">
                <a:moveTo>
                  <a:pt x="0" y="0"/>
                </a:moveTo>
                <a:lnTo>
                  <a:pt x="4241521" y="0"/>
                </a:lnTo>
                <a:lnTo>
                  <a:pt x="4241521" y="3133423"/>
                </a:lnTo>
                <a:lnTo>
                  <a:pt x="0" y="3133423"/>
                </a:lnTo>
                <a:lnTo>
                  <a:pt x="0" y="0"/>
                </a:lnTo>
                <a:close/>
              </a:path>
            </a:pathLst>
          </a:custGeom>
          <a:blipFill>
            <a:blip r:embed="rId12"/>
            <a:stretch>
              <a:fillRect/>
            </a:stretch>
          </a:blipFill>
        </p:spPr>
      </p:sp>
      <p:sp>
        <p:nvSpPr>
          <p:cNvPr id="14" name="TextBox 14"/>
          <p:cNvSpPr txBox="1"/>
          <p:nvPr/>
        </p:nvSpPr>
        <p:spPr>
          <a:xfrm>
            <a:off x="3755582" y="243609"/>
            <a:ext cx="10776836" cy="2688242"/>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id="15" name="TextBox 15"/>
          <p:cNvSpPr txBox="1"/>
          <p:nvPr/>
        </p:nvSpPr>
        <p:spPr>
          <a:xfrm>
            <a:off x="3839974" y="2694739"/>
            <a:ext cx="10608053" cy="173672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Art has always been part of human life — from drawing on cave walls to creating cool digital pictures today. It tells our stories, shows our feelings, and helps us share ideas across time and space!</a:t>
            </a:r>
          </a:p>
        </p:txBody>
      </p:sp>
      <p:sp>
        <p:nvSpPr>
          <p:cNvPr id="16" name="TextBox 16"/>
          <p:cNvSpPr txBox="1"/>
          <p:nvPr/>
        </p:nvSpPr>
        <p:spPr>
          <a:xfrm>
            <a:off x="2338166" y="4714276"/>
            <a:ext cx="5434233" cy="946150"/>
          </a:xfrm>
          <a:prstGeom prst="rect">
            <a:avLst/>
          </a:prstGeom>
        </p:spPr>
        <p:txBody>
          <a:bodyPr wrap="square" lIns="0" tIns="0" rIns="0" bIns="0" rtlCol="0" anchor="t">
            <a:spAutoFit/>
          </a:bodyPr>
          <a:lstStyle/>
          <a:p>
            <a:pPr algn="l">
              <a:lnSpc>
                <a:spcPts val="7699"/>
              </a:lnSpc>
              <a:spcBef>
                <a:spcPct val="0"/>
              </a:spcBef>
            </a:pPr>
            <a:r>
              <a:rPr lang="en-US" sz="5499" dirty="0">
                <a:solidFill>
                  <a:srgbClr val="623416"/>
                </a:solidFill>
                <a:latin typeface="RUMBLE BRAVE"/>
                <a:ea typeface="RUMBLE BRAVE"/>
                <a:cs typeface="RUMBLE BRAVE"/>
                <a:sym typeface="RUMBLE BRAVE"/>
              </a:rPr>
              <a:t>Fun Facts &amp; Quizzes</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a:off x="699643" y="5539465"/>
            <a:ext cx="1013270" cy="1501140"/>
          </a:xfrm>
          <a:custGeom>
            <a:avLst/>
            <a:gdLst/>
            <a:ahLst/>
            <a:cxnLst/>
            <a:rect l="l" t="t" r="r" b="b"/>
            <a:pathLst>
              <a:path w="1013270" h="1501140">
                <a:moveTo>
                  <a:pt x="0" y="0"/>
                </a:moveTo>
                <a:lnTo>
                  <a:pt x="1013269" y="0"/>
                </a:lnTo>
                <a:lnTo>
                  <a:pt x="1013269" y="1501141"/>
                </a:lnTo>
                <a:lnTo>
                  <a:pt x="0" y="1501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27735" y="5655212"/>
            <a:ext cx="357085" cy="1208848"/>
          </a:xfrm>
          <a:prstGeom prst="rect">
            <a:avLst/>
          </a:prstGeom>
        </p:spPr>
        <p:txBody>
          <a:bodyPr lIns="0" tIns="0" rIns="0" bIns="0" rtlCol="0" anchor="t">
            <a:spAutoFit/>
          </a:bodyPr>
          <a:lstStyle/>
          <a:p>
            <a:pPr algn="ctr">
              <a:lnSpc>
                <a:spcPts val="9863"/>
              </a:lnSpc>
            </a:pPr>
            <a:r>
              <a:rPr lang="en-US" sz="7045">
                <a:solidFill>
                  <a:srgbClr val="FFFFFF"/>
                </a:solidFill>
                <a:latin typeface="RUMBLE BRAVE"/>
                <a:ea typeface="RUMBLE BRAVE"/>
                <a:cs typeface="RUMBLE BRAVE"/>
                <a:sym typeface="RUMBLE BRAVE"/>
              </a:rPr>
              <a:t>4</a:t>
            </a:r>
          </a:p>
        </p:txBody>
      </p:sp>
      <p:sp>
        <p:nvSpPr>
          <p:cNvPr id="9" name="TextBox 9"/>
          <p:cNvSpPr txBox="1"/>
          <p:nvPr/>
        </p:nvSpPr>
        <p:spPr>
          <a:xfrm>
            <a:off x="2227551" y="4757506"/>
            <a:ext cx="6916449" cy="946150"/>
          </a:xfrm>
          <a:prstGeom prst="rect">
            <a:avLst/>
          </a:prstGeom>
        </p:spPr>
        <p:txBody>
          <a:bodyPr lIns="0" tIns="0" rIns="0" bIns="0" rtlCol="0" anchor="t">
            <a:spAutoFit/>
          </a:bodyPr>
          <a:lstStyle/>
          <a:p>
            <a:pPr algn="l">
              <a:lnSpc>
                <a:spcPts val="7699"/>
              </a:lnSpc>
              <a:spcBef>
                <a:spcPct val="0"/>
              </a:spcBef>
            </a:pPr>
            <a:r>
              <a:rPr lang="en-US" sz="5499">
                <a:solidFill>
                  <a:srgbClr val="623416"/>
                </a:solidFill>
                <a:latin typeface="RUMBLE BRAVE"/>
                <a:ea typeface="RUMBLE BRAVE"/>
                <a:cs typeface="RUMBLE BRAVE"/>
                <a:sym typeface="RUMBLE BRAVE"/>
              </a:rPr>
              <a:t>Experience AI Art Creation</a:t>
            </a:r>
          </a:p>
        </p:txBody>
      </p:sp>
      <p:sp>
        <p:nvSpPr>
          <p:cNvPr id="10" name="TextBox 10"/>
          <p:cNvSpPr txBox="1"/>
          <p:nvPr/>
        </p:nvSpPr>
        <p:spPr>
          <a:xfrm>
            <a:off x="2227551" y="5609590"/>
            <a:ext cx="9068463" cy="2108200"/>
          </a:xfrm>
          <a:prstGeom prst="rect">
            <a:avLst/>
          </a:prstGeom>
        </p:spPr>
        <p:txBody>
          <a:bodyPr lIns="0" tIns="0" rIns="0" bIns="0" rtlCol="0" anchor="t">
            <a:spAutoFit/>
          </a:bodyPr>
          <a:lstStyle/>
          <a:p>
            <a:pPr algn="l">
              <a:lnSpc>
                <a:spcPts val="5599"/>
              </a:lnSpc>
              <a:spcBef>
                <a:spcPct val="0"/>
              </a:spcBef>
            </a:pPr>
            <a:r>
              <a:rPr lang="en-US" sz="3999">
                <a:solidFill>
                  <a:srgbClr val="623416"/>
                </a:solidFill>
                <a:latin typeface="Harnet Serif"/>
                <a:ea typeface="Harnet Serif"/>
                <a:cs typeface="Harnet Serif"/>
                <a:sym typeface="Harnet Serif"/>
              </a:rPr>
              <a:t>Integration with </a:t>
            </a:r>
            <a:r>
              <a:rPr lang="en-US" sz="3999" b="1">
                <a:solidFill>
                  <a:srgbClr val="623416"/>
                </a:solidFill>
                <a:latin typeface="Harnet Serif Bold"/>
                <a:ea typeface="Harnet Serif Bold"/>
                <a:cs typeface="Harnet Serif Bold"/>
                <a:sym typeface="Harnet Serif Bold"/>
              </a:rPr>
              <a:t>CRAIYON AI ART GENERATOR</a:t>
            </a:r>
            <a:r>
              <a:rPr lang="en-US" sz="3999">
                <a:solidFill>
                  <a:srgbClr val="623416"/>
                </a:solidFill>
                <a:latin typeface="Harnet Serif"/>
                <a:ea typeface="Harnet Serif"/>
                <a:cs typeface="Harnet Serif"/>
                <a:sym typeface="Harnet Serif"/>
              </a:rPr>
              <a:t> to experiment with AI art based on user ideas.</a:t>
            </a:r>
          </a:p>
        </p:txBody>
      </p:sp>
      <p:sp>
        <p:nvSpPr>
          <p:cNvPr id="11" name="Freeform 11"/>
          <p:cNvSpPr/>
          <p:nvPr/>
        </p:nvSpPr>
        <p:spPr>
          <a:xfrm flipV="1">
            <a:off x="-201555" y="7401513"/>
            <a:ext cx="5322912" cy="3679463"/>
          </a:xfrm>
          <a:custGeom>
            <a:avLst/>
            <a:gdLst/>
            <a:ahLst/>
            <a:cxnLst/>
            <a:rect l="l" t="t" r="r" b="b"/>
            <a:pathLst>
              <a:path w="5322912" h="3679463">
                <a:moveTo>
                  <a:pt x="0" y="3679463"/>
                </a:moveTo>
                <a:lnTo>
                  <a:pt x="5322912" y="3679463"/>
                </a:lnTo>
                <a:lnTo>
                  <a:pt x="5322912" y="0"/>
                </a:lnTo>
                <a:lnTo>
                  <a:pt x="0" y="0"/>
                </a:lnTo>
                <a:lnTo>
                  <a:pt x="0" y="3679463"/>
                </a:lnTo>
                <a:close/>
              </a:path>
            </a:pathLst>
          </a:custGeom>
          <a:blipFill>
            <a:blip r:embed="rId9"/>
            <a:stretch>
              <a:fillRect/>
            </a:stretch>
          </a:blipFill>
        </p:spPr>
      </p:sp>
      <p:sp>
        <p:nvSpPr>
          <p:cNvPr id="12" name="Freeform 12"/>
          <p:cNvSpPr/>
          <p:nvPr/>
        </p:nvSpPr>
        <p:spPr>
          <a:xfrm rot="3902558">
            <a:off x="-692163" y="6837763"/>
            <a:ext cx="2475102" cy="3071481"/>
          </a:xfrm>
          <a:custGeom>
            <a:avLst/>
            <a:gdLst/>
            <a:ahLst/>
            <a:cxnLst/>
            <a:rect l="l" t="t" r="r" b="b"/>
            <a:pathLst>
              <a:path w="2475102" h="3071481">
                <a:moveTo>
                  <a:pt x="0" y="0"/>
                </a:moveTo>
                <a:lnTo>
                  <a:pt x="2475102" y="0"/>
                </a:lnTo>
                <a:lnTo>
                  <a:pt x="2475102" y="3071481"/>
                </a:lnTo>
                <a:lnTo>
                  <a:pt x="0" y="3071481"/>
                </a:lnTo>
                <a:lnTo>
                  <a:pt x="0" y="0"/>
                </a:lnTo>
                <a:close/>
              </a:path>
            </a:pathLst>
          </a:custGeom>
          <a:blipFill>
            <a:blip r:embed="rId10"/>
            <a:stretch>
              <a:fillRect/>
            </a:stretch>
          </a:blipFill>
        </p:spPr>
      </p:sp>
      <p:sp>
        <p:nvSpPr>
          <p:cNvPr id="13" name="Freeform 13"/>
          <p:cNvSpPr/>
          <p:nvPr/>
        </p:nvSpPr>
        <p:spPr>
          <a:xfrm>
            <a:off x="12124689" y="6151957"/>
            <a:ext cx="5024832" cy="1424204"/>
          </a:xfrm>
          <a:custGeom>
            <a:avLst/>
            <a:gdLst/>
            <a:ahLst/>
            <a:cxnLst/>
            <a:rect l="l" t="t" r="r" b="b"/>
            <a:pathLst>
              <a:path w="5024832" h="1424204">
                <a:moveTo>
                  <a:pt x="0" y="0"/>
                </a:moveTo>
                <a:lnTo>
                  <a:pt x="5024832" y="0"/>
                </a:lnTo>
                <a:lnTo>
                  <a:pt x="5024832" y="1424204"/>
                </a:lnTo>
                <a:lnTo>
                  <a:pt x="0" y="1424204"/>
                </a:lnTo>
                <a:lnTo>
                  <a:pt x="0" y="0"/>
                </a:lnTo>
                <a:close/>
              </a:path>
            </a:pathLst>
          </a:custGeom>
          <a:blipFill>
            <a:blip r:embed="rId11"/>
            <a:stretch>
              <a:fillRect/>
            </a:stretch>
          </a:blipFill>
        </p:spPr>
      </p:sp>
      <p:sp>
        <p:nvSpPr>
          <p:cNvPr id="14" name="TextBox 14"/>
          <p:cNvSpPr txBox="1"/>
          <p:nvPr/>
        </p:nvSpPr>
        <p:spPr>
          <a:xfrm>
            <a:off x="3755582" y="243609"/>
            <a:ext cx="10776836" cy="2688242"/>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Art Through Ages</a:t>
            </a:r>
          </a:p>
        </p:txBody>
      </p:sp>
      <p:sp>
        <p:nvSpPr>
          <p:cNvPr id="15" name="TextBox 15"/>
          <p:cNvSpPr txBox="1"/>
          <p:nvPr/>
        </p:nvSpPr>
        <p:spPr>
          <a:xfrm>
            <a:off x="3839974" y="2694739"/>
            <a:ext cx="10608053" cy="1736725"/>
          </a:xfrm>
          <a:prstGeom prst="rect">
            <a:avLst/>
          </a:prstGeom>
        </p:spPr>
        <p:txBody>
          <a:bodyPr lIns="0" tIns="0" rIns="0" bIns="0" rtlCol="0" anchor="t">
            <a:spAutoFit/>
          </a:bodyPr>
          <a:lstStyle/>
          <a:p>
            <a:pPr algn="ctr">
              <a:lnSpc>
                <a:spcPts val="3499"/>
              </a:lnSpc>
              <a:spcBef>
                <a:spcPct val="0"/>
              </a:spcBef>
            </a:pPr>
            <a:r>
              <a:rPr lang="en-US" sz="2499">
                <a:solidFill>
                  <a:srgbClr val="623416"/>
                </a:solidFill>
                <a:latin typeface="Cartograph Mono"/>
                <a:ea typeface="Cartograph Mono"/>
                <a:cs typeface="Cartograph Mono"/>
                <a:sym typeface="Cartograph Mono"/>
              </a:rPr>
              <a:t>Art has always been part of human life — from drawing on cave walls to creating cool digital pictures today. It tells our stories, shows our feelings, and helps us share ideas across time and space!</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1028700"/>
            <a:ext cx="5674871" cy="3922755"/>
          </a:xfrm>
          <a:custGeom>
            <a:avLst/>
            <a:gdLst/>
            <a:ahLst/>
            <a:cxnLst/>
            <a:rect l="l" t="t" r="r" b="b"/>
            <a:pathLst>
              <a:path w="5674871" h="3922755">
                <a:moveTo>
                  <a:pt x="0" y="0"/>
                </a:moveTo>
                <a:lnTo>
                  <a:pt x="5674871" y="0"/>
                </a:lnTo>
                <a:lnTo>
                  <a:pt x="5674871" y="3922755"/>
                </a:lnTo>
                <a:lnTo>
                  <a:pt x="0" y="3922755"/>
                </a:lnTo>
                <a:lnTo>
                  <a:pt x="0" y="0"/>
                </a:lnTo>
                <a:close/>
              </a:path>
            </a:pathLst>
          </a:custGeom>
          <a:blipFill>
            <a:blip r:embed="rId3"/>
            <a:stretch>
              <a:fillRect/>
            </a:stretch>
          </a:blipFill>
        </p:spPr>
      </p:sp>
      <p:sp>
        <p:nvSpPr>
          <p:cNvPr id="4" name="Freeform 4"/>
          <p:cNvSpPr/>
          <p:nvPr/>
        </p:nvSpPr>
        <p:spPr>
          <a:xfrm flipH="1">
            <a:off x="13286896" y="0"/>
            <a:ext cx="5038531" cy="3086100"/>
          </a:xfrm>
          <a:custGeom>
            <a:avLst/>
            <a:gdLst/>
            <a:ahLst/>
            <a:cxnLst/>
            <a:rect l="l" t="t" r="r" b="b"/>
            <a:pathLst>
              <a:path w="5038531" h="3086100">
                <a:moveTo>
                  <a:pt x="5038531" y="0"/>
                </a:moveTo>
                <a:lnTo>
                  <a:pt x="0" y="0"/>
                </a:lnTo>
                <a:lnTo>
                  <a:pt x="0" y="3086100"/>
                </a:lnTo>
                <a:lnTo>
                  <a:pt x="5038531" y="3086100"/>
                </a:lnTo>
                <a:lnTo>
                  <a:pt x="5038531" y="0"/>
                </a:lnTo>
                <a:close/>
              </a:path>
            </a:pathLst>
          </a:custGeom>
          <a:blipFill>
            <a:blip r:embed="rId4"/>
            <a:stretch>
              <a:fillRect/>
            </a:stretch>
          </a:blipFill>
        </p:spPr>
      </p:sp>
      <p:sp>
        <p:nvSpPr>
          <p:cNvPr id="5" name="Freeform 5"/>
          <p:cNvSpPr/>
          <p:nvPr/>
        </p:nvSpPr>
        <p:spPr>
          <a:xfrm rot="-1337252">
            <a:off x="-851961" y="1088242"/>
            <a:ext cx="3397520" cy="2348536"/>
          </a:xfrm>
          <a:custGeom>
            <a:avLst/>
            <a:gdLst/>
            <a:ahLst/>
            <a:cxnLst/>
            <a:rect l="l" t="t" r="r" b="b"/>
            <a:pathLst>
              <a:path w="3397520" h="2348536">
                <a:moveTo>
                  <a:pt x="0" y="0"/>
                </a:moveTo>
                <a:lnTo>
                  <a:pt x="3397520" y="0"/>
                </a:lnTo>
                <a:lnTo>
                  <a:pt x="3397520" y="2348536"/>
                </a:lnTo>
                <a:lnTo>
                  <a:pt x="0" y="2348536"/>
                </a:lnTo>
                <a:lnTo>
                  <a:pt x="0" y="0"/>
                </a:lnTo>
                <a:close/>
              </a:path>
            </a:pathLst>
          </a:custGeom>
          <a:blipFill>
            <a:blip r:embed="rId5"/>
            <a:stretch>
              <a:fillRect/>
            </a:stretch>
          </a:blipFill>
        </p:spPr>
      </p:sp>
      <p:sp>
        <p:nvSpPr>
          <p:cNvPr id="6" name="Freeform 6"/>
          <p:cNvSpPr/>
          <p:nvPr/>
        </p:nvSpPr>
        <p:spPr>
          <a:xfrm rot="1457132">
            <a:off x="16104072" y="2678323"/>
            <a:ext cx="4098249" cy="817942"/>
          </a:xfrm>
          <a:custGeom>
            <a:avLst/>
            <a:gdLst/>
            <a:ahLst/>
            <a:cxnLst/>
            <a:rect l="l" t="t" r="r" b="b"/>
            <a:pathLst>
              <a:path w="4098249" h="817942">
                <a:moveTo>
                  <a:pt x="0" y="0"/>
                </a:moveTo>
                <a:lnTo>
                  <a:pt x="4098249" y="0"/>
                </a:lnTo>
                <a:lnTo>
                  <a:pt x="4098249" y="817942"/>
                </a:lnTo>
                <a:lnTo>
                  <a:pt x="0" y="817942"/>
                </a:lnTo>
                <a:lnTo>
                  <a:pt x="0" y="0"/>
                </a:lnTo>
                <a:close/>
              </a:path>
            </a:pathLst>
          </a:custGeom>
          <a:blipFill>
            <a:blip r:embed="rId6"/>
            <a:stretch>
              <a:fillRect/>
            </a:stretch>
          </a:blipFill>
        </p:spPr>
      </p:sp>
      <p:sp>
        <p:nvSpPr>
          <p:cNvPr id="7" name="Freeform 7"/>
          <p:cNvSpPr/>
          <p:nvPr/>
        </p:nvSpPr>
        <p:spPr>
          <a:xfrm flipV="1">
            <a:off x="-209869" y="7844453"/>
            <a:ext cx="4379014" cy="3026993"/>
          </a:xfrm>
          <a:custGeom>
            <a:avLst/>
            <a:gdLst/>
            <a:ahLst/>
            <a:cxnLst/>
            <a:rect l="l" t="t" r="r" b="b"/>
            <a:pathLst>
              <a:path w="4379014" h="3026993">
                <a:moveTo>
                  <a:pt x="0" y="3026993"/>
                </a:moveTo>
                <a:lnTo>
                  <a:pt x="4379014" y="3026993"/>
                </a:lnTo>
                <a:lnTo>
                  <a:pt x="4379014" y="0"/>
                </a:lnTo>
                <a:lnTo>
                  <a:pt x="0" y="0"/>
                </a:lnTo>
                <a:lnTo>
                  <a:pt x="0" y="3026993"/>
                </a:lnTo>
                <a:close/>
              </a:path>
            </a:pathLst>
          </a:custGeom>
          <a:blipFill>
            <a:blip r:embed="rId7"/>
            <a:stretch>
              <a:fillRect/>
            </a:stretch>
          </a:blipFill>
        </p:spPr>
      </p:sp>
      <p:sp>
        <p:nvSpPr>
          <p:cNvPr id="8" name="Freeform 8"/>
          <p:cNvSpPr/>
          <p:nvPr/>
        </p:nvSpPr>
        <p:spPr>
          <a:xfrm rot="3902558">
            <a:off x="-613479" y="7380671"/>
            <a:ext cx="2036199" cy="2526823"/>
          </a:xfrm>
          <a:custGeom>
            <a:avLst/>
            <a:gdLst/>
            <a:ahLst/>
            <a:cxnLst/>
            <a:rect l="l" t="t" r="r" b="b"/>
            <a:pathLst>
              <a:path w="2036199" h="2526823">
                <a:moveTo>
                  <a:pt x="0" y="0"/>
                </a:moveTo>
                <a:lnTo>
                  <a:pt x="2036199" y="0"/>
                </a:lnTo>
                <a:lnTo>
                  <a:pt x="2036199" y="2526824"/>
                </a:lnTo>
                <a:lnTo>
                  <a:pt x="0" y="2526824"/>
                </a:lnTo>
                <a:lnTo>
                  <a:pt x="0" y="0"/>
                </a:lnTo>
                <a:close/>
              </a:path>
            </a:pathLst>
          </a:custGeom>
          <a:blipFill>
            <a:blip r:embed="rId8"/>
            <a:stretch>
              <a:fillRect/>
            </a:stretch>
          </a:blipFill>
        </p:spPr>
      </p:sp>
      <p:sp>
        <p:nvSpPr>
          <p:cNvPr id="9" name="Freeform 9"/>
          <p:cNvSpPr/>
          <p:nvPr/>
        </p:nvSpPr>
        <p:spPr>
          <a:xfrm rot="-3830445">
            <a:off x="15923513" y="6418408"/>
            <a:ext cx="3504715" cy="2994561"/>
          </a:xfrm>
          <a:custGeom>
            <a:avLst/>
            <a:gdLst/>
            <a:ahLst/>
            <a:cxnLst/>
            <a:rect l="l" t="t" r="r" b="b"/>
            <a:pathLst>
              <a:path w="3504715" h="2994561">
                <a:moveTo>
                  <a:pt x="0" y="0"/>
                </a:moveTo>
                <a:lnTo>
                  <a:pt x="3504715" y="0"/>
                </a:lnTo>
                <a:lnTo>
                  <a:pt x="3504715" y="2994561"/>
                </a:lnTo>
                <a:lnTo>
                  <a:pt x="0" y="2994561"/>
                </a:lnTo>
                <a:lnTo>
                  <a:pt x="0" y="0"/>
                </a:lnTo>
                <a:close/>
              </a:path>
            </a:pathLst>
          </a:custGeom>
          <a:blipFill>
            <a:blip r:embed="rId9"/>
            <a:stretch>
              <a:fillRect/>
            </a:stretch>
          </a:blipFill>
        </p:spPr>
      </p:sp>
      <p:sp>
        <p:nvSpPr>
          <p:cNvPr id="10" name="Freeform 10"/>
          <p:cNvSpPr/>
          <p:nvPr/>
        </p:nvSpPr>
        <p:spPr>
          <a:xfrm flipH="1">
            <a:off x="13196359" y="9088264"/>
            <a:ext cx="4218836" cy="1360575"/>
          </a:xfrm>
          <a:custGeom>
            <a:avLst/>
            <a:gdLst/>
            <a:ahLst/>
            <a:cxnLst/>
            <a:rect l="l" t="t" r="r" b="b"/>
            <a:pathLst>
              <a:path w="4218836" h="1360575">
                <a:moveTo>
                  <a:pt x="4218837" y="0"/>
                </a:moveTo>
                <a:lnTo>
                  <a:pt x="0" y="0"/>
                </a:lnTo>
                <a:lnTo>
                  <a:pt x="0" y="1360575"/>
                </a:lnTo>
                <a:lnTo>
                  <a:pt x="4218837" y="1360575"/>
                </a:lnTo>
                <a:lnTo>
                  <a:pt x="4218837" y="0"/>
                </a:lnTo>
                <a:close/>
              </a:path>
            </a:pathLst>
          </a:custGeom>
          <a:blipFill>
            <a:blip r:embed="rId10"/>
            <a:stretch>
              <a:fillRect/>
            </a:stretch>
          </a:blipFill>
        </p:spPr>
      </p:sp>
      <p:sp>
        <p:nvSpPr>
          <p:cNvPr id="11" name="Freeform 11"/>
          <p:cNvSpPr/>
          <p:nvPr/>
        </p:nvSpPr>
        <p:spPr>
          <a:xfrm rot="981436">
            <a:off x="15596044" y="7818536"/>
            <a:ext cx="3326511" cy="2539456"/>
          </a:xfrm>
          <a:custGeom>
            <a:avLst/>
            <a:gdLst/>
            <a:ahLst/>
            <a:cxnLst/>
            <a:rect l="l" t="t" r="r" b="b"/>
            <a:pathLst>
              <a:path w="3326511" h="2539456">
                <a:moveTo>
                  <a:pt x="0" y="0"/>
                </a:moveTo>
                <a:lnTo>
                  <a:pt x="3326512" y="0"/>
                </a:lnTo>
                <a:lnTo>
                  <a:pt x="3326512" y="2539456"/>
                </a:lnTo>
                <a:lnTo>
                  <a:pt x="0" y="2539456"/>
                </a:lnTo>
                <a:lnTo>
                  <a:pt x="0" y="0"/>
                </a:lnTo>
                <a:close/>
              </a:path>
            </a:pathLst>
          </a:custGeom>
          <a:blipFill>
            <a:blip r:embed="rId11"/>
            <a:stretch>
              <a:fillRect t="-3816" b="-3816"/>
            </a:stretch>
          </a:blipFill>
        </p:spPr>
      </p:sp>
      <p:sp>
        <p:nvSpPr>
          <p:cNvPr id="12" name="Freeform 12"/>
          <p:cNvSpPr/>
          <p:nvPr/>
        </p:nvSpPr>
        <p:spPr>
          <a:xfrm>
            <a:off x="1728511" y="3245060"/>
            <a:ext cx="7892721" cy="6689081"/>
          </a:xfrm>
          <a:custGeom>
            <a:avLst/>
            <a:gdLst/>
            <a:ahLst/>
            <a:cxnLst/>
            <a:rect l="l" t="t" r="r" b="b"/>
            <a:pathLst>
              <a:path w="7892721" h="6689081">
                <a:moveTo>
                  <a:pt x="0" y="0"/>
                </a:moveTo>
                <a:lnTo>
                  <a:pt x="7892721" y="0"/>
                </a:lnTo>
                <a:lnTo>
                  <a:pt x="7892721" y="6689081"/>
                </a:lnTo>
                <a:lnTo>
                  <a:pt x="0" y="6689081"/>
                </a:lnTo>
                <a:lnTo>
                  <a:pt x="0" y="0"/>
                </a:lnTo>
                <a:close/>
              </a:path>
            </a:pathLst>
          </a:custGeom>
          <a:blipFill>
            <a:blip r:embed="rId12"/>
            <a:stretch>
              <a:fillRect/>
            </a:stretch>
          </a:blipFill>
        </p:spPr>
      </p:sp>
      <p:sp>
        <p:nvSpPr>
          <p:cNvPr id="13" name="Freeform 13"/>
          <p:cNvSpPr/>
          <p:nvPr/>
        </p:nvSpPr>
        <p:spPr>
          <a:xfrm>
            <a:off x="10475794" y="3245060"/>
            <a:ext cx="6287736" cy="6689081"/>
          </a:xfrm>
          <a:custGeom>
            <a:avLst/>
            <a:gdLst/>
            <a:ahLst/>
            <a:cxnLst/>
            <a:rect l="l" t="t" r="r" b="b"/>
            <a:pathLst>
              <a:path w="6287736" h="6689081">
                <a:moveTo>
                  <a:pt x="0" y="0"/>
                </a:moveTo>
                <a:lnTo>
                  <a:pt x="6287737" y="0"/>
                </a:lnTo>
                <a:lnTo>
                  <a:pt x="6287737" y="6689081"/>
                </a:lnTo>
                <a:lnTo>
                  <a:pt x="0" y="6689081"/>
                </a:lnTo>
                <a:lnTo>
                  <a:pt x="0" y="0"/>
                </a:lnTo>
                <a:close/>
              </a:path>
            </a:pathLst>
          </a:custGeom>
          <a:blipFill>
            <a:blip r:embed="rId13"/>
            <a:stretch>
              <a:fillRect/>
            </a:stretch>
          </a:blipFill>
        </p:spPr>
      </p:sp>
      <p:sp>
        <p:nvSpPr>
          <p:cNvPr id="14" name="TextBox 14"/>
          <p:cNvSpPr txBox="1"/>
          <p:nvPr/>
        </p:nvSpPr>
        <p:spPr>
          <a:xfrm>
            <a:off x="4668338" y="868887"/>
            <a:ext cx="8951325" cy="2542235"/>
          </a:xfrm>
          <a:prstGeom prst="rect">
            <a:avLst/>
          </a:prstGeom>
        </p:spPr>
        <p:txBody>
          <a:bodyPr lIns="0" tIns="0" rIns="0" bIns="0" rtlCol="0" anchor="t">
            <a:spAutoFit/>
          </a:bodyPr>
          <a:lstStyle/>
          <a:p>
            <a:pPr algn="ctr">
              <a:lnSpc>
                <a:spcPts val="18007"/>
              </a:lnSpc>
            </a:pPr>
            <a:r>
              <a:rPr lang="en-US" sz="12862">
                <a:solidFill>
                  <a:srgbClr val="623416"/>
                </a:solidFill>
                <a:latin typeface="RUMBLE BRAVE"/>
                <a:ea typeface="RUMBLE BRAVE"/>
                <a:cs typeface="RUMBLE BRAVE"/>
                <a:sym typeface="RUMBLE BRAVE"/>
              </a:rPr>
              <a:t>documentation</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1011</Words>
  <Application>Microsoft Office PowerPoint</Application>
  <PresentationFormat>Custom</PresentationFormat>
  <Paragraphs>154</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Harnet Serif Bold</vt:lpstr>
      <vt:lpstr>Calibri</vt:lpstr>
      <vt:lpstr>Cartograph Mono</vt:lpstr>
      <vt:lpstr>Harnet Serif</vt:lpstr>
      <vt:lpstr>Cartograph Mono Bold</vt:lpstr>
      <vt:lpstr>RUMBLE BRAVE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Timeless_Chronicles</dc:title>
  <cp:lastModifiedBy>WJ LIM L</cp:lastModifiedBy>
  <cp:revision>2</cp:revision>
  <dcterms:created xsi:type="dcterms:W3CDTF">2006-08-16T00:00:00Z</dcterms:created>
  <dcterms:modified xsi:type="dcterms:W3CDTF">2025-06-27T18:31:26Z</dcterms:modified>
  <dc:identifier>DAGrAzg2U9o</dc:identifier>
</cp:coreProperties>
</file>